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10691800" cx="1511935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0BCF8E1-973D-40BF-8FEB-5547261F51E5}">
  <a:tblStyle styleId="{B0BCF8E1-973D-40BF-8FEB-5547261F51E5}"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561CF9A5-BDF7-4BED-B8A2-528BADDB815B}"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A84284BE-1E76-4ADB-ABBE-72A1290CFF4E}"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368" orient="horz"/>
        <p:guide pos="4762"/>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2.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9:notes"/>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0: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 name="Google Shape;33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1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1" name="Google Shape;37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12: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13: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p14: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2" name="Google Shape;45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15: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2" name="Google Shape;482;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p16: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7" name="Google Shape;50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p17: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4" name="Google Shape;514;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18: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1" name="Google Shape;52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2: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19: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8" name="Google Shape;528;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p20: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5" name="Google Shape;53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p2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5" name="Google Shape;545;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3: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4: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39e94b476e_0_0:notes"/>
          <p:cNvSpPr/>
          <p:nvPr>
            <p:ph idx="2" type="sldImg"/>
          </p:nvPr>
        </p:nvSpPr>
        <p:spPr>
          <a:xfrm>
            <a:off x="1004888" y="685800"/>
            <a:ext cx="48498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 name="Google Shape;165;g339e94b476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5: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no-NO"/>
              <a:t>TLE 1: 0-6m</a:t>
            </a:r>
            <a:endParaRPr/>
          </a:p>
          <a:p>
            <a:pPr indent="0" lvl="0" marL="0" rtl="0" algn="l">
              <a:lnSpc>
                <a:spcPct val="100000"/>
              </a:lnSpc>
              <a:spcBef>
                <a:spcPts val="0"/>
              </a:spcBef>
              <a:spcAft>
                <a:spcPts val="0"/>
              </a:spcAft>
              <a:buSzPts val="1100"/>
              <a:buNone/>
            </a:pPr>
            <a:r>
              <a:rPr lang="no-NO"/>
              <a:t>TLE 2:7-15m</a:t>
            </a:r>
            <a:endParaRPr/>
          </a:p>
          <a:p>
            <a:pPr indent="0" lvl="0" marL="0" rtl="0" algn="l">
              <a:lnSpc>
                <a:spcPct val="100000"/>
              </a:lnSpc>
              <a:spcBef>
                <a:spcPts val="0"/>
              </a:spcBef>
              <a:spcAft>
                <a:spcPts val="0"/>
              </a:spcAft>
              <a:buSzPts val="1100"/>
              <a:buNone/>
            </a:pPr>
            <a:r>
              <a:rPr lang="no-NO"/>
              <a:t>TLE 3:16-30m</a:t>
            </a:r>
            <a:endParaRPr/>
          </a:p>
          <a:p>
            <a:pPr indent="0" lvl="0" marL="0" rtl="0" algn="l">
              <a:lnSpc>
                <a:spcPct val="100000"/>
              </a:lnSpc>
              <a:spcBef>
                <a:spcPts val="0"/>
              </a:spcBef>
              <a:spcAft>
                <a:spcPts val="0"/>
              </a:spcAft>
              <a:buSzPts val="1100"/>
              <a:buNone/>
            </a:pPr>
            <a:r>
              <a:rPr lang="no-NO"/>
              <a:t>TLE 4:31-91m</a:t>
            </a:r>
            <a:endParaRPr/>
          </a:p>
          <a:p>
            <a:pPr indent="0" lvl="0" marL="0" rtl="0" algn="l">
              <a:lnSpc>
                <a:spcPct val="100000"/>
              </a:lnSpc>
              <a:spcBef>
                <a:spcPts val="0"/>
              </a:spcBef>
              <a:spcAft>
                <a:spcPts val="0"/>
              </a:spcAft>
              <a:buSzPts val="1100"/>
              <a:buNone/>
            </a:pPr>
            <a:r>
              <a:rPr lang="no-NO"/>
              <a:t>TLE 5:92-305</a:t>
            </a:r>
            <a:endParaRPr/>
          </a:p>
          <a:p>
            <a:pPr indent="0" lvl="0" marL="0" rtl="0" algn="l">
              <a:lnSpc>
                <a:spcPct val="100000"/>
              </a:lnSpc>
              <a:spcBef>
                <a:spcPts val="0"/>
              </a:spcBef>
              <a:spcAft>
                <a:spcPts val="0"/>
              </a:spcAft>
              <a:buSzPts val="1100"/>
              <a:buNone/>
            </a:pPr>
            <a:r>
              <a:rPr lang="no-NO"/>
              <a:t>TLE 6: &gt;305m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no-NO"/>
              <a:t>Warhead: 500Ibs, 1000Ibs, 2000Ibs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no-NO"/>
              <a:t>Guidance: N/A, Laserguided, INS/GPS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6: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no-NO"/>
              <a:t>CDE 1: No restriction</a:t>
            </a:r>
            <a:endParaRPr/>
          </a:p>
          <a:p>
            <a:pPr indent="0" lvl="0" marL="0" rtl="0" algn="l">
              <a:lnSpc>
                <a:spcPct val="100000"/>
              </a:lnSpc>
              <a:spcBef>
                <a:spcPts val="0"/>
              </a:spcBef>
              <a:spcAft>
                <a:spcPts val="0"/>
              </a:spcAft>
              <a:buSzPts val="1100"/>
              <a:buNone/>
            </a:pPr>
            <a:r>
              <a:rPr lang="no-NO"/>
              <a:t>CDE 2: Unitary warhead only (no cluster munition), and FAH restrictions to minimize collateral damage</a:t>
            </a:r>
            <a:endParaRPr/>
          </a:p>
          <a:p>
            <a:pPr indent="0" lvl="0" marL="0" rtl="0" algn="l">
              <a:lnSpc>
                <a:spcPct val="100000"/>
              </a:lnSpc>
              <a:spcBef>
                <a:spcPts val="0"/>
              </a:spcBef>
              <a:spcAft>
                <a:spcPts val="0"/>
              </a:spcAft>
              <a:buSzPts val="1100"/>
              <a:buNone/>
            </a:pPr>
            <a:r>
              <a:rPr lang="no-NO"/>
              <a:t>CDE 3: PGM, unitary</a:t>
            </a:r>
            <a:endParaRPr/>
          </a:p>
          <a:p>
            <a:pPr indent="0" lvl="0" marL="0" rtl="0" algn="l">
              <a:lnSpc>
                <a:spcPct val="100000"/>
              </a:lnSpc>
              <a:spcBef>
                <a:spcPts val="0"/>
              </a:spcBef>
              <a:spcAft>
                <a:spcPts val="0"/>
              </a:spcAft>
              <a:buSzPts val="1100"/>
              <a:buNone/>
            </a:pPr>
            <a:r>
              <a:rPr lang="no-NO"/>
              <a:t>CDE 4: Weaponeering (Fuze setting, FAH, smallest possible bomb)</a:t>
            </a:r>
            <a:endParaRPr/>
          </a:p>
          <a:p>
            <a:pPr indent="0" lvl="0" marL="0" rtl="0" algn="l">
              <a:lnSpc>
                <a:spcPct val="100000"/>
              </a:lnSpc>
              <a:spcBef>
                <a:spcPts val="0"/>
              </a:spcBef>
              <a:spcAft>
                <a:spcPts val="0"/>
              </a:spcAft>
              <a:buSzPts val="1100"/>
              <a:buNone/>
            </a:pPr>
            <a:r>
              <a:rPr lang="no-NO"/>
              <a:t>CDE 5: CJTF-HQ approval needed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7: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no-NO"/>
              <a:t>Location Example: 247˚/ 680ft from DPI D</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8: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515423" y="1547778"/>
            <a:ext cx="14089200" cy="42669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9300"/>
              <a:buNone/>
              <a:defRPr sz="9300"/>
            </a:lvl1pPr>
            <a:lvl2pPr lvl="1" algn="ctr">
              <a:lnSpc>
                <a:spcPct val="100000"/>
              </a:lnSpc>
              <a:spcBef>
                <a:spcPts val="0"/>
              </a:spcBef>
              <a:spcAft>
                <a:spcPts val="0"/>
              </a:spcAft>
              <a:buSzPts val="9300"/>
              <a:buNone/>
              <a:defRPr sz="9300"/>
            </a:lvl2pPr>
            <a:lvl3pPr lvl="2" algn="ctr">
              <a:lnSpc>
                <a:spcPct val="100000"/>
              </a:lnSpc>
              <a:spcBef>
                <a:spcPts val="0"/>
              </a:spcBef>
              <a:spcAft>
                <a:spcPts val="0"/>
              </a:spcAft>
              <a:buSzPts val="9300"/>
              <a:buNone/>
              <a:defRPr sz="9300"/>
            </a:lvl3pPr>
            <a:lvl4pPr lvl="3" algn="ctr">
              <a:lnSpc>
                <a:spcPct val="100000"/>
              </a:lnSpc>
              <a:spcBef>
                <a:spcPts val="0"/>
              </a:spcBef>
              <a:spcAft>
                <a:spcPts val="0"/>
              </a:spcAft>
              <a:buSzPts val="9300"/>
              <a:buNone/>
              <a:defRPr sz="9300"/>
            </a:lvl4pPr>
            <a:lvl5pPr lvl="4" algn="ctr">
              <a:lnSpc>
                <a:spcPct val="100000"/>
              </a:lnSpc>
              <a:spcBef>
                <a:spcPts val="0"/>
              </a:spcBef>
              <a:spcAft>
                <a:spcPts val="0"/>
              </a:spcAft>
              <a:buSzPts val="9300"/>
              <a:buNone/>
              <a:defRPr sz="9300"/>
            </a:lvl5pPr>
            <a:lvl6pPr lvl="5" algn="ctr">
              <a:lnSpc>
                <a:spcPct val="100000"/>
              </a:lnSpc>
              <a:spcBef>
                <a:spcPts val="0"/>
              </a:spcBef>
              <a:spcAft>
                <a:spcPts val="0"/>
              </a:spcAft>
              <a:buSzPts val="9300"/>
              <a:buNone/>
              <a:defRPr sz="9300"/>
            </a:lvl6pPr>
            <a:lvl7pPr lvl="6" algn="ctr">
              <a:lnSpc>
                <a:spcPct val="100000"/>
              </a:lnSpc>
              <a:spcBef>
                <a:spcPts val="0"/>
              </a:spcBef>
              <a:spcAft>
                <a:spcPts val="0"/>
              </a:spcAft>
              <a:buSzPts val="9300"/>
              <a:buNone/>
              <a:defRPr sz="9300"/>
            </a:lvl7pPr>
            <a:lvl8pPr lvl="7" algn="ctr">
              <a:lnSpc>
                <a:spcPct val="100000"/>
              </a:lnSpc>
              <a:spcBef>
                <a:spcPts val="0"/>
              </a:spcBef>
              <a:spcAft>
                <a:spcPts val="0"/>
              </a:spcAft>
              <a:buSzPts val="9300"/>
              <a:buNone/>
              <a:defRPr sz="9300"/>
            </a:lvl8pPr>
            <a:lvl9pPr lvl="8" algn="ctr">
              <a:lnSpc>
                <a:spcPct val="100000"/>
              </a:lnSpc>
              <a:spcBef>
                <a:spcPts val="0"/>
              </a:spcBef>
              <a:spcAft>
                <a:spcPts val="0"/>
              </a:spcAft>
              <a:buSzPts val="9300"/>
              <a:buNone/>
              <a:defRPr sz="9300"/>
            </a:lvl9pPr>
          </a:lstStyle>
          <a:p/>
        </p:txBody>
      </p:sp>
      <p:sp>
        <p:nvSpPr>
          <p:cNvPr id="11" name="Google Shape;11;p2"/>
          <p:cNvSpPr txBox="1"/>
          <p:nvPr>
            <p:ph idx="1" type="subTitle"/>
          </p:nvPr>
        </p:nvSpPr>
        <p:spPr>
          <a:xfrm>
            <a:off x="515409" y="5891409"/>
            <a:ext cx="14089200" cy="1647600"/>
          </a:xfrm>
          <a:prstGeom prst="rect">
            <a:avLst/>
          </a:prstGeom>
          <a:noFill/>
          <a:ln>
            <a:noFill/>
          </a:ln>
        </p:spPr>
        <p:txBody>
          <a:bodyPr anchorCtr="0" anchor="t" bIns="164125" lIns="164125" spcFirstLastPara="1" rIns="164125" wrap="square" tIns="164125">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12" name="Google Shape;12;p2"/>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515409" y="2299346"/>
            <a:ext cx="14089200" cy="40815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21500"/>
              <a:buNone/>
              <a:defRPr sz="21500"/>
            </a:lvl1pPr>
            <a:lvl2pPr lvl="1" algn="ctr">
              <a:lnSpc>
                <a:spcPct val="100000"/>
              </a:lnSpc>
              <a:spcBef>
                <a:spcPts val="0"/>
              </a:spcBef>
              <a:spcAft>
                <a:spcPts val="0"/>
              </a:spcAft>
              <a:buSzPts val="21500"/>
              <a:buNone/>
              <a:defRPr sz="21500"/>
            </a:lvl2pPr>
            <a:lvl3pPr lvl="2" algn="ctr">
              <a:lnSpc>
                <a:spcPct val="100000"/>
              </a:lnSpc>
              <a:spcBef>
                <a:spcPts val="0"/>
              </a:spcBef>
              <a:spcAft>
                <a:spcPts val="0"/>
              </a:spcAft>
              <a:buSzPts val="21500"/>
              <a:buNone/>
              <a:defRPr sz="21500"/>
            </a:lvl3pPr>
            <a:lvl4pPr lvl="3" algn="ctr">
              <a:lnSpc>
                <a:spcPct val="100000"/>
              </a:lnSpc>
              <a:spcBef>
                <a:spcPts val="0"/>
              </a:spcBef>
              <a:spcAft>
                <a:spcPts val="0"/>
              </a:spcAft>
              <a:buSzPts val="21500"/>
              <a:buNone/>
              <a:defRPr sz="21500"/>
            </a:lvl4pPr>
            <a:lvl5pPr lvl="4" algn="ctr">
              <a:lnSpc>
                <a:spcPct val="100000"/>
              </a:lnSpc>
              <a:spcBef>
                <a:spcPts val="0"/>
              </a:spcBef>
              <a:spcAft>
                <a:spcPts val="0"/>
              </a:spcAft>
              <a:buSzPts val="21500"/>
              <a:buNone/>
              <a:defRPr sz="21500"/>
            </a:lvl5pPr>
            <a:lvl6pPr lvl="5" algn="ctr">
              <a:lnSpc>
                <a:spcPct val="100000"/>
              </a:lnSpc>
              <a:spcBef>
                <a:spcPts val="0"/>
              </a:spcBef>
              <a:spcAft>
                <a:spcPts val="0"/>
              </a:spcAft>
              <a:buSzPts val="21500"/>
              <a:buNone/>
              <a:defRPr sz="21500"/>
            </a:lvl6pPr>
            <a:lvl7pPr lvl="6" algn="ctr">
              <a:lnSpc>
                <a:spcPct val="100000"/>
              </a:lnSpc>
              <a:spcBef>
                <a:spcPts val="0"/>
              </a:spcBef>
              <a:spcAft>
                <a:spcPts val="0"/>
              </a:spcAft>
              <a:buSzPts val="21500"/>
              <a:buNone/>
              <a:defRPr sz="21500"/>
            </a:lvl7pPr>
            <a:lvl8pPr lvl="7" algn="ctr">
              <a:lnSpc>
                <a:spcPct val="100000"/>
              </a:lnSpc>
              <a:spcBef>
                <a:spcPts val="0"/>
              </a:spcBef>
              <a:spcAft>
                <a:spcPts val="0"/>
              </a:spcAft>
              <a:buSzPts val="21500"/>
              <a:buNone/>
              <a:defRPr sz="21500"/>
            </a:lvl8pPr>
            <a:lvl9pPr lvl="8" algn="ctr">
              <a:lnSpc>
                <a:spcPct val="100000"/>
              </a:lnSpc>
              <a:spcBef>
                <a:spcPts val="0"/>
              </a:spcBef>
              <a:spcAft>
                <a:spcPts val="0"/>
              </a:spcAft>
              <a:buSzPts val="21500"/>
              <a:buNone/>
              <a:defRPr sz="21500"/>
            </a:lvl9pPr>
          </a:lstStyle>
          <a:p>
            <a:r>
              <a:t>xx%</a:t>
            </a:r>
          </a:p>
        </p:txBody>
      </p:sp>
      <p:sp>
        <p:nvSpPr>
          <p:cNvPr id="46" name="Google Shape;46;p11"/>
          <p:cNvSpPr txBox="1"/>
          <p:nvPr>
            <p:ph idx="1" type="body"/>
          </p:nvPr>
        </p:nvSpPr>
        <p:spPr>
          <a:xfrm>
            <a:off x="515409" y="6552657"/>
            <a:ext cx="14089200" cy="2703900"/>
          </a:xfrm>
          <a:prstGeom prst="rect">
            <a:avLst/>
          </a:prstGeom>
          <a:noFill/>
          <a:ln>
            <a:noFill/>
          </a:ln>
        </p:spPr>
        <p:txBody>
          <a:bodyPr anchorCtr="0" anchor="t" bIns="164125" lIns="164125" spcFirstLastPara="1" rIns="164125" wrap="square" tIns="164125">
            <a:normAutofit/>
          </a:bodyPr>
          <a:lstStyle>
            <a:lvl1pPr indent="-431800" lvl="0" marL="457200" algn="ctr">
              <a:lnSpc>
                <a:spcPct val="115000"/>
              </a:lnSpc>
              <a:spcBef>
                <a:spcPts val="0"/>
              </a:spcBef>
              <a:spcAft>
                <a:spcPts val="0"/>
              </a:spcAft>
              <a:buSzPts val="3200"/>
              <a:buChar char="●"/>
              <a:defRPr/>
            </a:lvl1pPr>
            <a:lvl2pPr indent="-387350" lvl="1" marL="914400" algn="ctr">
              <a:lnSpc>
                <a:spcPct val="115000"/>
              </a:lnSpc>
              <a:spcBef>
                <a:spcPts val="0"/>
              </a:spcBef>
              <a:spcAft>
                <a:spcPts val="0"/>
              </a:spcAft>
              <a:buSzPts val="2500"/>
              <a:buChar char="○"/>
              <a:defRPr/>
            </a:lvl2pPr>
            <a:lvl3pPr indent="-387350" lvl="2" marL="1371600" algn="ctr">
              <a:lnSpc>
                <a:spcPct val="115000"/>
              </a:lnSpc>
              <a:spcBef>
                <a:spcPts val="0"/>
              </a:spcBef>
              <a:spcAft>
                <a:spcPts val="0"/>
              </a:spcAft>
              <a:buSzPts val="2500"/>
              <a:buChar char="■"/>
              <a:defRPr/>
            </a:lvl3pPr>
            <a:lvl4pPr indent="-387350" lvl="3" marL="1828800" algn="ctr">
              <a:lnSpc>
                <a:spcPct val="115000"/>
              </a:lnSpc>
              <a:spcBef>
                <a:spcPts val="0"/>
              </a:spcBef>
              <a:spcAft>
                <a:spcPts val="0"/>
              </a:spcAft>
              <a:buSzPts val="2500"/>
              <a:buChar char="●"/>
              <a:defRPr/>
            </a:lvl4pPr>
            <a:lvl5pPr indent="-387350" lvl="4" marL="2286000" algn="ctr">
              <a:lnSpc>
                <a:spcPct val="115000"/>
              </a:lnSpc>
              <a:spcBef>
                <a:spcPts val="0"/>
              </a:spcBef>
              <a:spcAft>
                <a:spcPts val="0"/>
              </a:spcAft>
              <a:buSzPts val="2500"/>
              <a:buChar char="○"/>
              <a:defRPr/>
            </a:lvl5pPr>
            <a:lvl6pPr indent="-387350" lvl="5" marL="2743200" algn="ctr">
              <a:lnSpc>
                <a:spcPct val="115000"/>
              </a:lnSpc>
              <a:spcBef>
                <a:spcPts val="0"/>
              </a:spcBef>
              <a:spcAft>
                <a:spcPts val="0"/>
              </a:spcAft>
              <a:buSzPts val="2500"/>
              <a:buChar char="■"/>
              <a:defRPr/>
            </a:lvl6pPr>
            <a:lvl7pPr indent="-387350" lvl="6" marL="3200400" algn="ctr">
              <a:lnSpc>
                <a:spcPct val="115000"/>
              </a:lnSpc>
              <a:spcBef>
                <a:spcPts val="0"/>
              </a:spcBef>
              <a:spcAft>
                <a:spcPts val="0"/>
              </a:spcAft>
              <a:buSzPts val="2500"/>
              <a:buChar char="●"/>
              <a:defRPr/>
            </a:lvl7pPr>
            <a:lvl8pPr indent="-387350" lvl="7" marL="3657600" algn="ctr">
              <a:lnSpc>
                <a:spcPct val="115000"/>
              </a:lnSpc>
              <a:spcBef>
                <a:spcPts val="0"/>
              </a:spcBef>
              <a:spcAft>
                <a:spcPts val="0"/>
              </a:spcAft>
              <a:buSzPts val="2500"/>
              <a:buChar char="○"/>
              <a:defRPr/>
            </a:lvl8pPr>
            <a:lvl9pPr indent="-387350" lvl="8" marL="4114800" algn="ctr">
              <a:lnSpc>
                <a:spcPct val="115000"/>
              </a:lnSpc>
              <a:spcBef>
                <a:spcPts val="0"/>
              </a:spcBef>
              <a:spcAft>
                <a:spcPts val="0"/>
              </a:spcAft>
              <a:buSzPts val="2500"/>
              <a:buChar char="■"/>
              <a:defRPr/>
            </a:lvl9pPr>
          </a:lstStyle>
          <a:p/>
        </p:txBody>
      </p:sp>
      <p:sp>
        <p:nvSpPr>
          <p:cNvPr id="47" name="Google Shape;47;p11"/>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515409" y="4471058"/>
            <a:ext cx="14089200" cy="1749900"/>
          </a:xfrm>
          <a:prstGeom prst="rect">
            <a:avLst/>
          </a:prstGeom>
          <a:noFill/>
          <a:ln>
            <a:noFill/>
          </a:ln>
        </p:spPr>
        <p:txBody>
          <a:bodyPr anchorCtr="0" anchor="ctr" bIns="164125" lIns="164125" spcFirstLastPara="1" rIns="164125" wrap="square" tIns="164125">
            <a:normAutofit/>
          </a:bodyPr>
          <a:lstStyle>
            <a:lvl1pPr lvl="0" algn="ctr">
              <a:lnSpc>
                <a:spcPct val="100000"/>
              </a:lnSpc>
              <a:spcBef>
                <a:spcPts val="0"/>
              </a:spcBef>
              <a:spcAft>
                <a:spcPts val="0"/>
              </a:spcAft>
              <a:buSzPts val="6500"/>
              <a:buNone/>
              <a:defRPr sz="6500"/>
            </a:lvl1pPr>
            <a:lvl2pPr lvl="1" algn="ctr">
              <a:lnSpc>
                <a:spcPct val="100000"/>
              </a:lnSpc>
              <a:spcBef>
                <a:spcPts val="0"/>
              </a:spcBef>
              <a:spcAft>
                <a:spcPts val="0"/>
              </a:spcAft>
              <a:buSzPts val="6500"/>
              <a:buNone/>
              <a:defRPr sz="6500"/>
            </a:lvl2pPr>
            <a:lvl3pPr lvl="2" algn="ctr">
              <a:lnSpc>
                <a:spcPct val="100000"/>
              </a:lnSpc>
              <a:spcBef>
                <a:spcPts val="0"/>
              </a:spcBef>
              <a:spcAft>
                <a:spcPts val="0"/>
              </a:spcAft>
              <a:buSzPts val="6500"/>
              <a:buNone/>
              <a:defRPr sz="6500"/>
            </a:lvl3pPr>
            <a:lvl4pPr lvl="3" algn="ctr">
              <a:lnSpc>
                <a:spcPct val="100000"/>
              </a:lnSpc>
              <a:spcBef>
                <a:spcPts val="0"/>
              </a:spcBef>
              <a:spcAft>
                <a:spcPts val="0"/>
              </a:spcAft>
              <a:buSzPts val="6500"/>
              <a:buNone/>
              <a:defRPr sz="6500"/>
            </a:lvl4pPr>
            <a:lvl5pPr lvl="4" algn="ctr">
              <a:lnSpc>
                <a:spcPct val="100000"/>
              </a:lnSpc>
              <a:spcBef>
                <a:spcPts val="0"/>
              </a:spcBef>
              <a:spcAft>
                <a:spcPts val="0"/>
              </a:spcAft>
              <a:buSzPts val="6500"/>
              <a:buNone/>
              <a:defRPr sz="6500"/>
            </a:lvl5pPr>
            <a:lvl6pPr lvl="5" algn="ctr">
              <a:lnSpc>
                <a:spcPct val="100000"/>
              </a:lnSpc>
              <a:spcBef>
                <a:spcPts val="0"/>
              </a:spcBef>
              <a:spcAft>
                <a:spcPts val="0"/>
              </a:spcAft>
              <a:buSzPts val="6500"/>
              <a:buNone/>
              <a:defRPr sz="6500"/>
            </a:lvl6pPr>
            <a:lvl7pPr lvl="6" algn="ctr">
              <a:lnSpc>
                <a:spcPct val="100000"/>
              </a:lnSpc>
              <a:spcBef>
                <a:spcPts val="0"/>
              </a:spcBef>
              <a:spcAft>
                <a:spcPts val="0"/>
              </a:spcAft>
              <a:buSzPts val="6500"/>
              <a:buNone/>
              <a:defRPr sz="6500"/>
            </a:lvl7pPr>
            <a:lvl8pPr lvl="7" algn="ctr">
              <a:lnSpc>
                <a:spcPct val="100000"/>
              </a:lnSpc>
              <a:spcBef>
                <a:spcPts val="0"/>
              </a:spcBef>
              <a:spcAft>
                <a:spcPts val="0"/>
              </a:spcAft>
              <a:buSzPts val="6500"/>
              <a:buNone/>
              <a:defRPr sz="6500"/>
            </a:lvl8pPr>
            <a:lvl9pPr lvl="8" algn="ctr">
              <a:lnSpc>
                <a:spcPct val="100000"/>
              </a:lnSpc>
              <a:spcBef>
                <a:spcPts val="0"/>
              </a:spcBef>
              <a:spcAft>
                <a:spcPts val="0"/>
              </a:spcAft>
              <a:buSzPts val="6500"/>
              <a:buNone/>
              <a:defRPr sz="6500"/>
            </a:lvl9pPr>
          </a:lstStyle>
          <a:p/>
        </p:txBody>
      </p:sp>
      <p:sp>
        <p:nvSpPr>
          <p:cNvPr id="15" name="Google Shape;15;p3"/>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18" name="Google Shape;18;p4"/>
          <p:cNvSpPr txBox="1"/>
          <p:nvPr>
            <p:ph idx="1" type="body"/>
          </p:nvPr>
        </p:nvSpPr>
        <p:spPr>
          <a:xfrm>
            <a:off x="515409" y="2395696"/>
            <a:ext cx="14089200" cy="7101900"/>
          </a:xfrm>
          <a:prstGeom prst="rect">
            <a:avLst/>
          </a:prstGeom>
          <a:noFill/>
          <a:ln>
            <a:noFill/>
          </a:ln>
        </p:spPr>
        <p:txBody>
          <a:bodyPr anchorCtr="0" anchor="t" bIns="164125" lIns="164125" spcFirstLastPara="1" rIns="164125" wrap="square" tIns="164125">
            <a:normAutofit/>
          </a:bodyPr>
          <a:lstStyle>
            <a:lvl1pPr indent="-431800" lvl="0" marL="457200" algn="l">
              <a:lnSpc>
                <a:spcPct val="115000"/>
              </a:lnSpc>
              <a:spcBef>
                <a:spcPts val="0"/>
              </a:spcBef>
              <a:spcAft>
                <a:spcPts val="0"/>
              </a:spcAft>
              <a:buSzPts val="3200"/>
              <a:buChar char="●"/>
              <a:defRPr/>
            </a:lvl1pPr>
            <a:lvl2pPr indent="-387350" lvl="1" marL="914400" algn="l">
              <a:lnSpc>
                <a:spcPct val="115000"/>
              </a:lnSpc>
              <a:spcBef>
                <a:spcPts val="0"/>
              </a:spcBef>
              <a:spcAft>
                <a:spcPts val="0"/>
              </a:spcAft>
              <a:buSzPts val="2500"/>
              <a:buChar char="○"/>
              <a:defRPr/>
            </a:lvl2pPr>
            <a:lvl3pPr indent="-387350" lvl="2" marL="1371600" algn="l">
              <a:lnSpc>
                <a:spcPct val="115000"/>
              </a:lnSpc>
              <a:spcBef>
                <a:spcPts val="0"/>
              </a:spcBef>
              <a:spcAft>
                <a:spcPts val="0"/>
              </a:spcAft>
              <a:buSzPts val="2500"/>
              <a:buChar char="■"/>
              <a:defRPr/>
            </a:lvl3pPr>
            <a:lvl4pPr indent="-387350" lvl="3" marL="1828800" algn="l">
              <a:lnSpc>
                <a:spcPct val="115000"/>
              </a:lnSpc>
              <a:spcBef>
                <a:spcPts val="0"/>
              </a:spcBef>
              <a:spcAft>
                <a:spcPts val="0"/>
              </a:spcAft>
              <a:buSzPts val="2500"/>
              <a:buChar char="●"/>
              <a:defRPr/>
            </a:lvl4pPr>
            <a:lvl5pPr indent="-387350" lvl="4" marL="2286000" algn="l">
              <a:lnSpc>
                <a:spcPct val="115000"/>
              </a:lnSpc>
              <a:spcBef>
                <a:spcPts val="0"/>
              </a:spcBef>
              <a:spcAft>
                <a:spcPts val="0"/>
              </a:spcAft>
              <a:buSzPts val="2500"/>
              <a:buChar char="○"/>
              <a:defRPr/>
            </a:lvl5pPr>
            <a:lvl6pPr indent="-387350" lvl="5" marL="2743200" algn="l">
              <a:lnSpc>
                <a:spcPct val="115000"/>
              </a:lnSpc>
              <a:spcBef>
                <a:spcPts val="0"/>
              </a:spcBef>
              <a:spcAft>
                <a:spcPts val="0"/>
              </a:spcAft>
              <a:buSzPts val="2500"/>
              <a:buChar char="■"/>
              <a:defRPr/>
            </a:lvl6pPr>
            <a:lvl7pPr indent="-387350" lvl="6" marL="3200400" algn="l">
              <a:lnSpc>
                <a:spcPct val="115000"/>
              </a:lnSpc>
              <a:spcBef>
                <a:spcPts val="0"/>
              </a:spcBef>
              <a:spcAft>
                <a:spcPts val="0"/>
              </a:spcAft>
              <a:buSzPts val="2500"/>
              <a:buChar char="●"/>
              <a:defRPr/>
            </a:lvl7pPr>
            <a:lvl8pPr indent="-387350" lvl="7" marL="3657600" algn="l">
              <a:lnSpc>
                <a:spcPct val="115000"/>
              </a:lnSpc>
              <a:spcBef>
                <a:spcPts val="0"/>
              </a:spcBef>
              <a:spcAft>
                <a:spcPts val="0"/>
              </a:spcAft>
              <a:buSzPts val="2500"/>
              <a:buChar char="○"/>
              <a:defRPr/>
            </a:lvl8pPr>
            <a:lvl9pPr indent="-387350" lvl="8" marL="4114800" algn="l">
              <a:lnSpc>
                <a:spcPct val="115000"/>
              </a:lnSpc>
              <a:spcBef>
                <a:spcPts val="0"/>
              </a:spcBef>
              <a:spcAft>
                <a:spcPts val="0"/>
              </a:spcAft>
              <a:buSzPts val="2500"/>
              <a:buChar char="■"/>
              <a:defRPr/>
            </a:lvl9pPr>
          </a:lstStyle>
          <a:p/>
        </p:txBody>
      </p:sp>
      <p:sp>
        <p:nvSpPr>
          <p:cNvPr id="19" name="Google Shape;19;p4"/>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22" name="Google Shape;22;p5"/>
          <p:cNvSpPr txBox="1"/>
          <p:nvPr>
            <p:ph idx="1" type="body"/>
          </p:nvPr>
        </p:nvSpPr>
        <p:spPr>
          <a:xfrm>
            <a:off x="515409" y="2395696"/>
            <a:ext cx="6614100" cy="7101900"/>
          </a:xfrm>
          <a:prstGeom prst="rect">
            <a:avLst/>
          </a:prstGeom>
          <a:noFill/>
          <a:ln>
            <a:noFill/>
          </a:ln>
        </p:spPr>
        <p:txBody>
          <a:bodyPr anchorCtr="0" anchor="t" bIns="164125" lIns="164125" spcFirstLastPara="1" rIns="164125" wrap="square" tIns="164125">
            <a:normAutofit/>
          </a:bodyPr>
          <a:lstStyle>
            <a:lvl1pPr indent="-387350" lvl="0" marL="457200" algn="l">
              <a:lnSpc>
                <a:spcPct val="115000"/>
              </a:lnSpc>
              <a:spcBef>
                <a:spcPts val="0"/>
              </a:spcBef>
              <a:spcAft>
                <a:spcPts val="0"/>
              </a:spcAft>
              <a:buSzPts val="2500"/>
              <a:buChar char="●"/>
              <a:defRPr sz="25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23" name="Google Shape;23;p5"/>
          <p:cNvSpPr txBox="1"/>
          <p:nvPr>
            <p:ph idx="2" type="body"/>
          </p:nvPr>
        </p:nvSpPr>
        <p:spPr>
          <a:xfrm>
            <a:off x="7990583" y="2395696"/>
            <a:ext cx="6614100" cy="7101900"/>
          </a:xfrm>
          <a:prstGeom prst="rect">
            <a:avLst/>
          </a:prstGeom>
          <a:noFill/>
          <a:ln>
            <a:noFill/>
          </a:ln>
        </p:spPr>
        <p:txBody>
          <a:bodyPr anchorCtr="0" anchor="t" bIns="164125" lIns="164125" spcFirstLastPara="1" rIns="164125" wrap="square" tIns="164125">
            <a:normAutofit/>
          </a:bodyPr>
          <a:lstStyle>
            <a:lvl1pPr indent="-387350" lvl="0" marL="457200" algn="l">
              <a:lnSpc>
                <a:spcPct val="115000"/>
              </a:lnSpc>
              <a:spcBef>
                <a:spcPts val="0"/>
              </a:spcBef>
              <a:spcAft>
                <a:spcPts val="0"/>
              </a:spcAft>
              <a:buSzPts val="2500"/>
              <a:buChar char="●"/>
              <a:defRPr sz="25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24" name="Google Shape;24;p5"/>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27" name="Google Shape;27;p6"/>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515409" y="1154948"/>
            <a:ext cx="4643100" cy="1570800"/>
          </a:xfrm>
          <a:prstGeom prst="rect">
            <a:avLst/>
          </a:prstGeom>
          <a:noFill/>
          <a:ln>
            <a:noFill/>
          </a:ln>
        </p:spPr>
        <p:txBody>
          <a:bodyPr anchorCtr="0" anchor="b" bIns="164125" lIns="164125" spcFirstLastPara="1" rIns="164125" wrap="square" tIns="164125">
            <a:normAutofit/>
          </a:bodyPr>
          <a:lstStyle>
            <a:lvl1pPr lvl="0" algn="l">
              <a:lnSpc>
                <a:spcPct val="100000"/>
              </a:lnSpc>
              <a:spcBef>
                <a:spcPts val="0"/>
              </a:spcBef>
              <a:spcAft>
                <a:spcPts val="0"/>
              </a:spcAft>
              <a:buSzPts val="4300"/>
              <a:buNone/>
              <a:defRPr sz="4300"/>
            </a:lvl1pPr>
            <a:lvl2pPr lvl="1" algn="l">
              <a:lnSpc>
                <a:spcPct val="100000"/>
              </a:lnSpc>
              <a:spcBef>
                <a:spcPts val="0"/>
              </a:spcBef>
              <a:spcAft>
                <a:spcPts val="0"/>
              </a:spcAft>
              <a:buSzPts val="4300"/>
              <a:buNone/>
              <a:defRPr sz="4300"/>
            </a:lvl2pPr>
            <a:lvl3pPr lvl="2" algn="l">
              <a:lnSpc>
                <a:spcPct val="100000"/>
              </a:lnSpc>
              <a:spcBef>
                <a:spcPts val="0"/>
              </a:spcBef>
              <a:spcAft>
                <a:spcPts val="0"/>
              </a:spcAft>
              <a:buSzPts val="4300"/>
              <a:buNone/>
              <a:defRPr sz="4300"/>
            </a:lvl3pPr>
            <a:lvl4pPr lvl="3" algn="l">
              <a:lnSpc>
                <a:spcPct val="100000"/>
              </a:lnSpc>
              <a:spcBef>
                <a:spcPts val="0"/>
              </a:spcBef>
              <a:spcAft>
                <a:spcPts val="0"/>
              </a:spcAft>
              <a:buSzPts val="4300"/>
              <a:buNone/>
              <a:defRPr sz="4300"/>
            </a:lvl4pPr>
            <a:lvl5pPr lvl="4" algn="l">
              <a:lnSpc>
                <a:spcPct val="100000"/>
              </a:lnSpc>
              <a:spcBef>
                <a:spcPts val="0"/>
              </a:spcBef>
              <a:spcAft>
                <a:spcPts val="0"/>
              </a:spcAft>
              <a:buSzPts val="4300"/>
              <a:buNone/>
              <a:defRPr sz="4300"/>
            </a:lvl5pPr>
            <a:lvl6pPr lvl="5" algn="l">
              <a:lnSpc>
                <a:spcPct val="100000"/>
              </a:lnSpc>
              <a:spcBef>
                <a:spcPts val="0"/>
              </a:spcBef>
              <a:spcAft>
                <a:spcPts val="0"/>
              </a:spcAft>
              <a:buSzPts val="4300"/>
              <a:buNone/>
              <a:defRPr sz="4300"/>
            </a:lvl6pPr>
            <a:lvl7pPr lvl="6" algn="l">
              <a:lnSpc>
                <a:spcPct val="100000"/>
              </a:lnSpc>
              <a:spcBef>
                <a:spcPts val="0"/>
              </a:spcBef>
              <a:spcAft>
                <a:spcPts val="0"/>
              </a:spcAft>
              <a:buSzPts val="4300"/>
              <a:buNone/>
              <a:defRPr sz="4300"/>
            </a:lvl7pPr>
            <a:lvl8pPr lvl="7" algn="l">
              <a:lnSpc>
                <a:spcPct val="100000"/>
              </a:lnSpc>
              <a:spcBef>
                <a:spcPts val="0"/>
              </a:spcBef>
              <a:spcAft>
                <a:spcPts val="0"/>
              </a:spcAft>
              <a:buSzPts val="4300"/>
              <a:buNone/>
              <a:defRPr sz="4300"/>
            </a:lvl8pPr>
            <a:lvl9pPr lvl="8" algn="l">
              <a:lnSpc>
                <a:spcPct val="100000"/>
              </a:lnSpc>
              <a:spcBef>
                <a:spcPts val="0"/>
              </a:spcBef>
              <a:spcAft>
                <a:spcPts val="0"/>
              </a:spcAft>
              <a:buSzPts val="4300"/>
              <a:buNone/>
              <a:defRPr sz="4300"/>
            </a:lvl9pPr>
          </a:lstStyle>
          <a:p/>
        </p:txBody>
      </p:sp>
      <p:sp>
        <p:nvSpPr>
          <p:cNvPr id="30" name="Google Shape;30;p7"/>
          <p:cNvSpPr txBox="1"/>
          <p:nvPr>
            <p:ph idx="1" type="body"/>
          </p:nvPr>
        </p:nvSpPr>
        <p:spPr>
          <a:xfrm>
            <a:off x="515409" y="2888617"/>
            <a:ext cx="4643100" cy="6609000"/>
          </a:xfrm>
          <a:prstGeom prst="rect">
            <a:avLst/>
          </a:prstGeom>
          <a:noFill/>
          <a:ln>
            <a:noFill/>
          </a:ln>
        </p:spPr>
        <p:txBody>
          <a:bodyPr anchorCtr="0" anchor="t" bIns="164125" lIns="164125" spcFirstLastPara="1" rIns="164125" wrap="square" tIns="164125">
            <a:normAutofit/>
          </a:bodyPr>
          <a:lstStyle>
            <a:lvl1pPr indent="-368300" lvl="0" marL="457200" algn="l">
              <a:lnSpc>
                <a:spcPct val="115000"/>
              </a:lnSpc>
              <a:spcBef>
                <a:spcPts val="0"/>
              </a:spcBef>
              <a:spcAft>
                <a:spcPts val="0"/>
              </a:spcAft>
              <a:buSzPts val="2200"/>
              <a:buChar char="●"/>
              <a:defRPr sz="22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31" name="Google Shape;31;p7"/>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810650" y="935745"/>
            <a:ext cx="10529400" cy="8503800"/>
          </a:xfrm>
          <a:prstGeom prst="rect">
            <a:avLst/>
          </a:prstGeom>
          <a:noFill/>
          <a:ln>
            <a:noFill/>
          </a:ln>
        </p:spPr>
        <p:txBody>
          <a:bodyPr anchorCtr="0" anchor="ctr" bIns="164125" lIns="164125" spcFirstLastPara="1" rIns="164125" wrap="square" tIns="164125">
            <a:normAutofit/>
          </a:bodyPr>
          <a:lstStyle>
            <a:lvl1pPr lvl="0" algn="l">
              <a:lnSpc>
                <a:spcPct val="100000"/>
              </a:lnSpc>
              <a:spcBef>
                <a:spcPts val="0"/>
              </a:spcBef>
              <a:spcAft>
                <a:spcPts val="0"/>
              </a:spcAft>
              <a:buSzPts val="8600"/>
              <a:buNone/>
              <a:defRPr sz="8600"/>
            </a:lvl1pPr>
            <a:lvl2pPr lvl="1" algn="l">
              <a:lnSpc>
                <a:spcPct val="100000"/>
              </a:lnSpc>
              <a:spcBef>
                <a:spcPts val="0"/>
              </a:spcBef>
              <a:spcAft>
                <a:spcPts val="0"/>
              </a:spcAft>
              <a:buSzPts val="8600"/>
              <a:buNone/>
              <a:defRPr sz="8600"/>
            </a:lvl2pPr>
            <a:lvl3pPr lvl="2" algn="l">
              <a:lnSpc>
                <a:spcPct val="100000"/>
              </a:lnSpc>
              <a:spcBef>
                <a:spcPts val="0"/>
              </a:spcBef>
              <a:spcAft>
                <a:spcPts val="0"/>
              </a:spcAft>
              <a:buSzPts val="8600"/>
              <a:buNone/>
              <a:defRPr sz="8600"/>
            </a:lvl3pPr>
            <a:lvl4pPr lvl="3" algn="l">
              <a:lnSpc>
                <a:spcPct val="100000"/>
              </a:lnSpc>
              <a:spcBef>
                <a:spcPts val="0"/>
              </a:spcBef>
              <a:spcAft>
                <a:spcPts val="0"/>
              </a:spcAft>
              <a:buSzPts val="8600"/>
              <a:buNone/>
              <a:defRPr sz="8600"/>
            </a:lvl4pPr>
            <a:lvl5pPr lvl="4" algn="l">
              <a:lnSpc>
                <a:spcPct val="100000"/>
              </a:lnSpc>
              <a:spcBef>
                <a:spcPts val="0"/>
              </a:spcBef>
              <a:spcAft>
                <a:spcPts val="0"/>
              </a:spcAft>
              <a:buSzPts val="8600"/>
              <a:buNone/>
              <a:defRPr sz="8600"/>
            </a:lvl5pPr>
            <a:lvl6pPr lvl="5" algn="l">
              <a:lnSpc>
                <a:spcPct val="100000"/>
              </a:lnSpc>
              <a:spcBef>
                <a:spcPts val="0"/>
              </a:spcBef>
              <a:spcAft>
                <a:spcPts val="0"/>
              </a:spcAft>
              <a:buSzPts val="8600"/>
              <a:buNone/>
              <a:defRPr sz="8600"/>
            </a:lvl6pPr>
            <a:lvl7pPr lvl="6" algn="l">
              <a:lnSpc>
                <a:spcPct val="100000"/>
              </a:lnSpc>
              <a:spcBef>
                <a:spcPts val="0"/>
              </a:spcBef>
              <a:spcAft>
                <a:spcPts val="0"/>
              </a:spcAft>
              <a:buSzPts val="8600"/>
              <a:buNone/>
              <a:defRPr sz="8600"/>
            </a:lvl7pPr>
            <a:lvl8pPr lvl="7" algn="l">
              <a:lnSpc>
                <a:spcPct val="100000"/>
              </a:lnSpc>
              <a:spcBef>
                <a:spcPts val="0"/>
              </a:spcBef>
              <a:spcAft>
                <a:spcPts val="0"/>
              </a:spcAft>
              <a:buSzPts val="8600"/>
              <a:buNone/>
              <a:defRPr sz="8600"/>
            </a:lvl8pPr>
            <a:lvl9pPr lvl="8" algn="l">
              <a:lnSpc>
                <a:spcPct val="100000"/>
              </a:lnSpc>
              <a:spcBef>
                <a:spcPts val="0"/>
              </a:spcBef>
              <a:spcAft>
                <a:spcPts val="0"/>
              </a:spcAft>
              <a:buSzPts val="8600"/>
              <a:buNone/>
              <a:defRPr sz="8600"/>
            </a:lvl9pPr>
          </a:lstStyle>
          <a:p/>
        </p:txBody>
      </p:sp>
      <p:sp>
        <p:nvSpPr>
          <p:cNvPr id="34" name="Google Shape;34;p8"/>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anchorCtr="0" anchor="ctr" bIns="164125" lIns="164125" spcFirstLastPara="1" rIns="164125" wrap="square" tIns="1641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439016" y="2563450"/>
            <a:ext cx="6688800" cy="30813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7500"/>
              <a:buNone/>
              <a:defRPr sz="7500"/>
            </a:lvl1pPr>
            <a:lvl2pPr lvl="1" algn="ctr">
              <a:lnSpc>
                <a:spcPct val="100000"/>
              </a:lnSpc>
              <a:spcBef>
                <a:spcPts val="0"/>
              </a:spcBef>
              <a:spcAft>
                <a:spcPts val="0"/>
              </a:spcAft>
              <a:buSzPts val="7500"/>
              <a:buNone/>
              <a:defRPr sz="7500"/>
            </a:lvl2pPr>
            <a:lvl3pPr lvl="2" algn="ctr">
              <a:lnSpc>
                <a:spcPct val="100000"/>
              </a:lnSpc>
              <a:spcBef>
                <a:spcPts val="0"/>
              </a:spcBef>
              <a:spcAft>
                <a:spcPts val="0"/>
              </a:spcAft>
              <a:buSzPts val="7500"/>
              <a:buNone/>
              <a:defRPr sz="7500"/>
            </a:lvl3pPr>
            <a:lvl4pPr lvl="3" algn="ctr">
              <a:lnSpc>
                <a:spcPct val="100000"/>
              </a:lnSpc>
              <a:spcBef>
                <a:spcPts val="0"/>
              </a:spcBef>
              <a:spcAft>
                <a:spcPts val="0"/>
              </a:spcAft>
              <a:buSzPts val="7500"/>
              <a:buNone/>
              <a:defRPr sz="7500"/>
            </a:lvl4pPr>
            <a:lvl5pPr lvl="4" algn="ctr">
              <a:lnSpc>
                <a:spcPct val="100000"/>
              </a:lnSpc>
              <a:spcBef>
                <a:spcPts val="0"/>
              </a:spcBef>
              <a:spcAft>
                <a:spcPts val="0"/>
              </a:spcAft>
              <a:buSzPts val="7500"/>
              <a:buNone/>
              <a:defRPr sz="7500"/>
            </a:lvl5pPr>
            <a:lvl6pPr lvl="5" algn="ctr">
              <a:lnSpc>
                <a:spcPct val="100000"/>
              </a:lnSpc>
              <a:spcBef>
                <a:spcPts val="0"/>
              </a:spcBef>
              <a:spcAft>
                <a:spcPts val="0"/>
              </a:spcAft>
              <a:buSzPts val="7500"/>
              <a:buNone/>
              <a:defRPr sz="7500"/>
            </a:lvl6pPr>
            <a:lvl7pPr lvl="6" algn="ctr">
              <a:lnSpc>
                <a:spcPct val="100000"/>
              </a:lnSpc>
              <a:spcBef>
                <a:spcPts val="0"/>
              </a:spcBef>
              <a:spcAft>
                <a:spcPts val="0"/>
              </a:spcAft>
              <a:buSzPts val="7500"/>
              <a:buNone/>
              <a:defRPr sz="7500"/>
            </a:lvl7pPr>
            <a:lvl8pPr lvl="7" algn="ctr">
              <a:lnSpc>
                <a:spcPct val="100000"/>
              </a:lnSpc>
              <a:spcBef>
                <a:spcPts val="0"/>
              </a:spcBef>
              <a:spcAft>
                <a:spcPts val="0"/>
              </a:spcAft>
              <a:buSzPts val="7500"/>
              <a:buNone/>
              <a:defRPr sz="7500"/>
            </a:lvl8pPr>
            <a:lvl9pPr lvl="8" algn="ctr">
              <a:lnSpc>
                <a:spcPct val="100000"/>
              </a:lnSpc>
              <a:spcBef>
                <a:spcPts val="0"/>
              </a:spcBef>
              <a:spcAft>
                <a:spcPts val="0"/>
              </a:spcAft>
              <a:buSzPts val="7500"/>
              <a:buNone/>
              <a:defRPr sz="7500"/>
            </a:lvl9pPr>
          </a:lstStyle>
          <a:p/>
        </p:txBody>
      </p:sp>
      <p:sp>
        <p:nvSpPr>
          <p:cNvPr id="38" name="Google Shape;38;p9"/>
          <p:cNvSpPr txBox="1"/>
          <p:nvPr>
            <p:ph idx="1" type="subTitle"/>
          </p:nvPr>
        </p:nvSpPr>
        <p:spPr>
          <a:xfrm>
            <a:off x="439016" y="5826865"/>
            <a:ext cx="6688800" cy="2567400"/>
          </a:xfrm>
          <a:prstGeom prst="rect">
            <a:avLst/>
          </a:prstGeom>
          <a:noFill/>
          <a:ln>
            <a:noFill/>
          </a:ln>
        </p:spPr>
        <p:txBody>
          <a:bodyPr anchorCtr="0" anchor="t" bIns="164125" lIns="164125" spcFirstLastPara="1" rIns="164125" wrap="square" tIns="16412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39" name="Google Shape;39;p9"/>
          <p:cNvSpPr txBox="1"/>
          <p:nvPr>
            <p:ph idx="2" type="body"/>
          </p:nvPr>
        </p:nvSpPr>
        <p:spPr>
          <a:xfrm>
            <a:off x="8167677" y="1505164"/>
            <a:ext cx="6344700" cy="7681200"/>
          </a:xfrm>
          <a:prstGeom prst="rect">
            <a:avLst/>
          </a:prstGeom>
          <a:noFill/>
          <a:ln>
            <a:noFill/>
          </a:ln>
        </p:spPr>
        <p:txBody>
          <a:bodyPr anchorCtr="0" anchor="ctr" bIns="164125" lIns="164125" spcFirstLastPara="1" rIns="164125" wrap="square" tIns="164125">
            <a:normAutofit/>
          </a:bodyPr>
          <a:lstStyle>
            <a:lvl1pPr indent="-431800" lvl="0" marL="457200" algn="l">
              <a:lnSpc>
                <a:spcPct val="115000"/>
              </a:lnSpc>
              <a:spcBef>
                <a:spcPts val="0"/>
              </a:spcBef>
              <a:spcAft>
                <a:spcPts val="0"/>
              </a:spcAft>
              <a:buSzPts val="3200"/>
              <a:buChar char="●"/>
              <a:defRPr/>
            </a:lvl1pPr>
            <a:lvl2pPr indent="-387350" lvl="1" marL="914400" algn="l">
              <a:lnSpc>
                <a:spcPct val="115000"/>
              </a:lnSpc>
              <a:spcBef>
                <a:spcPts val="0"/>
              </a:spcBef>
              <a:spcAft>
                <a:spcPts val="0"/>
              </a:spcAft>
              <a:buSzPts val="2500"/>
              <a:buChar char="○"/>
              <a:defRPr/>
            </a:lvl2pPr>
            <a:lvl3pPr indent="-387350" lvl="2" marL="1371600" algn="l">
              <a:lnSpc>
                <a:spcPct val="115000"/>
              </a:lnSpc>
              <a:spcBef>
                <a:spcPts val="0"/>
              </a:spcBef>
              <a:spcAft>
                <a:spcPts val="0"/>
              </a:spcAft>
              <a:buSzPts val="2500"/>
              <a:buChar char="■"/>
              <a:defRPr/>
            </a:lvl3pPr>
            <a:lvl4pPr indent="-387350" lvl="3" marL="1828800" algn="l">
              <a:lnSpc>
                <a:spcPct val="115000"/>
              </a:lnSpc>
              <a:spcBef>
                <a:spcPts val="0"/>
              </a:spcBef>
              <a:spcAft>
                <a:spcPts val="0"/>
              </a:spcAft>
              <a:buSzPts val="2500"/>
              <a:buChar char="●"/>
              <a:defRPr/>
            </a:lvl4pPr>
            <a:lvl5pPr indent="-387350" lvl="4" marL="2286000" algn="l">
              <a:lnSpc>
                <a:spcPct val="115000"/>
              </a:lnSpc>
              <a:spcBef>
                <a:spcPts val="0"/>
              </a:spcBef>
              <a:spcAft>
                <a:spcPts val="0"/>
              </a:spcAft>
              <a:buSzPts val="2500"/>
              <a:buChar char="○"/>
              <a:defRPr/>
            </a:lvl5pPr>
            <a:lvl6pPr indent="-387350" lvl="5" marL="2743200" algn="l">
              <a:lnSpc>
                <a:spcPct val="115000"/>
              </a:lnSpc>
              <a:spcBef>
                <a:spcPts val="0"/>
              </a:spcBef>
              <a:spcAft>
                <a:spcPts val="0"/>
              </a:spcAft>
              <a:buSzPts val="2500"/>
              <a:buChar char="■"/>
              <a:defRPr/>
            </a:lvl6pPr>
            <a:lvl7pPr indent="-387350" lvl="6" marL="3200400" algn="l">
              <a:lnSpc>
                <a:spcPct val="115000"/>
              </a:lnSpc>
              <a:spcBef>
                <a:spcPts val="0"/>
              </a:spcBef>
              <a:spcAft>
                <a:spcPts val="0"/>
              </a:spcAft>
              <a:buSzPts val="2500"/>
              <a:buChar char="●"/>
              <a:defRPr/>
            </a:lvl7pPr>
            <a:lvl8pPr indent="-387350" lvl="7" marL="3657600" algn="l">
              <a:lnSpc>
                <a:spcPct val="115000"/>
              </a:lnSpc>
              <a:spcBef>
                <a:spcPts val="0"/>
              </a:spcBef>
              <a:spcAft>
                <a:spcPts val="0"/>
              </a:spcAft>
              <a:buSzPts val="2500"/>
              <a:buChar char="○"/>
              <a:defRPr/>
            </a:lvl8pPr>
            <a:lvl9pPr indent="-387350" lvl="8" marL="4114800" algn="l">
              <a:lnSpc>
                <a:spcPct val="115000"/>
              </a:lnSpc>
              <a:spcBef>
                <a:spcPts val="0"/>
              </a:spcBef>
              <a:spcAft>
                <a:spcPts val="0"/>
              </a:spcAft>
              <a:buSzPts val="2500"/>
              <a:buChar char="■"/>
              <a:defRPr/>
            </a:lvl9pPr>
          </a:lstStyle>
          <a:p/>
        </p:txBody>
      </p:sp>
      <p:sp>
        <p:nvSpPr>
          <p:cNvPr id="40" name="Google Shape;40;p9"/>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515409" y="8794266"/>
            <a:ext cx="9919200" cy="1257900"/>
          </a:xfrm>
          <a:prstGeom prst="rect">
            <a:avLst/>
          </a:prstGeom>
          <a:noFill/>
          <a:ln>
            <a:noFill/>
          </a:ln>
        </p:spPr>
        <p:txBody>
          <a:bodyPr anchorCtr="0" anchor="ctr" bIns="164125" lIns="164125" spcFirstLastPara="1" rIns="164125" wrap="square" tIns="164125">
            <a:normAutofit/>
          </a:bodyPr>
          <a:lstStyle>
            <a:lvl1pPr indent="-228600" lvl="0" marL="457200" algn="l">
              <a:lnSpc>
                <a:spcPct val="100000"/>
              </a:lnSpc>
              <a:spcBef>
                <a:spcPts val="0"/>
              </a:spcBef>
              <a:spcAft>
                <a:spcPts val="0"/>
              </a:spcAft>
              <a:buSzPts val="3200"/>
              <a:buNone/>
              <a:defRPr/>
            </a:lvl1pPr>
          </a:lstStyle>
          <a:p/>
        </p:txBody>
      </p:sp>
      <p:sp>
        <p:nvSpPr>
          <p:cNvPr id="43" name="Google Shape;43;p10"/>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515409" y="2395696"/>
            <a:ext cx="14089200" cy="7101900"/>
          </a:xfrm>
          <a:prstGeom prst="rect">
            <a:avLst/>
          </a:prstGeom>
          <a:noFill/>
          <a:ln>
            <a:noFill/>
          </a:ln>
        </p:spPr>
        <p:txBody>
          <a:bodyPr anchorCtr="0" anchor="t" bIns="164125" lIns="164125" spcFirstLastPara="1" rIns="164125" wrap="square" tIns="164125">
            <a:normAutofit/>
          </a:bodyPr>
          <a:lstStyle>
            <a:lvl1pPr indent="-431800" lvl="0" marL="457200" marR="0" rtl="0" algn="l">
              <a:lnSpc>
                <a:spcPct val="115000"/>
              </a:lnSpc>
              <a:spcBef>
                <a:spcPts val="0"/>
              </a:spcBef>
              <a:spcAft>
                <a:spcPts val="0"/>
              </a:spcAft>
              <a:buClr>
                <a:schemeClr val="dk2"/>
              </a:buClr>
              <a:buSzPts val="3200"/>
              <a:buFont typeface="Arial"/>
              <a:buChar char="●"/>
              <a:defRPr b="0" i="0" sz="3200" u="none" cap="none" strike="noStrike">
                <a:solidFill>
                  <a:schemeClr val="dk2"/>
                </a:solidFill>
                <a:latin typeface="Arial"/>
                <a:ea typeface="Arial"/>
                <a:cs typeface="Arial"/>
                <a:sym typeface="Arial"/>
              </a:defRPr>
            </a:lvl1pPr>
            <a:lvl2pPr indent="-387350" lvl="1" marL="9144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2pPr>
            <a:lvl3pPr indent="-387350" lvl="2" marL="13716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3pPr>
            <a:lvl4pPr indent="-387350" lvl="3" marL="18288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4pPr>
            <a:lvl5pPr indent="-387350" lvl="4" marL="22860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5pPr>
            <a:lvl6pPr indent="-387350" lvl="5" marL="27432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6pPr>
            <a:lvl7pPr indent="-387350" lvl="6" marL="32004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7pPr>
            <a:lvl8pPr indent="-387350" lvl="7" marL="36576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8pPr>
            <a:lvl9pPr indent="-387350" lvl="8" marL="41148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7.png"/><Relationship Id="rId7"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1482600" y="2861100"/>
            <a:ext cx="12154800" cy="4969800"/>
          </a:xfrm>
          <a:prstGeom prst="rect">
            <a:avLst/>
          </a:prstGeom>
          <a:solidFill>
            <a:schemeClr val="lt1"/>
          </a:solidFill>
          <a:ln cap="flat" cmpd="sng" w="76200">
            <a:solidFill>
              <a:schemeClr val="dk1"/>
            </a:solidFill>
            <a:prstDash val="solid"/>
            <a:round/>
            <a:headEnd len="sm" w="sm" type="none"/>
            <a:tailEnd len="sm" w="sm" type="none"/>
          </a:ln>
          <a:effectLst>
            <a:outerShdw blurRad="57150" rotWithShape="0" algn="bl" dir="2700000" dist="285750">
              <a:srgbClr val="000000">
                <a:alpha val="49803"/>
              </a:srgbClr>
            </a:outerShdw>
          </a:effectLst>
        </p:spPr>
        <p:txBody>
          <a:bodyPr anchorCtr="0" anchor="ctr" bIns="164125" lIns="164125" spcFirstLastPara="1" rIns="164125" wrap="square" tIns="164125">
            <a:normAutofit/>
          </a:bodyPr>
          <a:lstStyle/>
          <a:p>
            <a:pPr indent="0" lvl="0" marL="0" rtl="0" algn="ctr">
              <a:lnSpc>
                <a:spcPct val="100000"/>
              </a:lnSpc>
              <a:spcBef>
                <a:spcPts val="0"/>
              </a:spcBef>
              <a:spcAft>
                <a:spcPts val="0"/>
              </a:spcAft>
              <a:buSzPts val="9300"/>
              <a:buNone/>
            </a:pPr>
            <a:r>
              <a:rPr b="1" lang="no-NO" sz="6000"/>
              <a:t>TARGET FOLDER</a:t>
            </a:r>
            <a:endParaRPr sz="4000"/>
          </a:p>
          <a:p>
            <a:pPr indent="0" lvl="0" marL="0" rtl="0" algn="ctr">
              <a:lnSpc>
                <a:spcPct val="100000"/>
              </a:lnSpc>
              <a:spcBef>
                <a:spcPts val="0"/>
              </a:spcBef>
              <a:spcAft>
                <a:spcPts val="0"/>
              </a:spcAft>
              <a:buSzPts val="9300"/>
              <a:buNone/>
            </a:pPr>
            <a:r>
              <a:t/>
            </a:r>
            <a:endParaRPr sz="4000"/>
          </a:p>
          <a:p>
            <a:pPr indent="0" lvl="0" marL="0" rtl="0" algn="ctr">
              <a:lnSpc>
                <a:spcPct val="100000"/>
              </a:lnSpc>
              <a:spcBef>
                <a:spcPts val="0"/>
              </a:spcBef>
              <a:spcAft>
                <a:spcPts val="0"/>
              </a:spcAft>
              <a:buSzPts val="9300"/>
              <a:buNone/>
            </a:pPr>
            <a:r>
              <a:rPr lang="no-NO" sz="4000"/>
              <a:t>SRNTGT019</a:t>
            </a:r>
            <a:endParaRPr sz="4000"/>
          </a:p>
          <a:p>
            <a:pPr indent="0" lvl="0" marL="0" rtl="0" algn="ctr">
              <a:lnSpc>
                <a:spcPct val="100000"/>
              </a:lnSpc>
              <a:spcBef>
                <a:spcPts val="0"/>
              </a:spcBef>
              <a:spcAft>
                <a:spcPts val="0"/>
              </a:spcAft>
              <a:buSzPts val="9300"/>
              <a:buNone/>
            </a:pPr>
            <a:r>
              <a:t/>
            </a:r>
            <a:endParaRPr sz="4000"/>
          </a:p>
          <a:p>
            <a:pPr indent="0" lvl="0" marL="0" rtl="0" algn="ctr">
              <a:lnSpc>
                <a:spcPct val="100000"/>
              </a:lnSpc>
              <a:spcBef>
                <a:spcPts val="0"/>
              </a:spcBef>
              <a:spcAft>
                <a:spcPts val="0"/>
              </a:spcAft>
              <a:buSzPts val="9300"/>
              <a:buNone/>
            </a:pPr>
            <a:r>
              <a:rPr lang="no-NO" sz="4000"/>
              <a:t>Olenogersk Research Facility</a:t>
            </a:r>
            <a:r>
              <a:rPr lang="no-NO" sz="4000"/>
              <a:t>, SRN</a:t>
            </a:r>
            <a:endParaRPr sz="4000"/>
          </a:p>
        </p:txBody>
      </p:sp>
      <p:sp>
        <p:nvSpPr>
          <p:cNvPr id="55" name="Google Shape;55;p13"/>
          <p:cNvSpPr txBox="1"/>
          <p:nvPr/>
        </p:nvSpPr>
        <p:spPr>
          <a:xfrm>
            <a:off x="5966700" y="9901750"/>
            <a:ext cx="3186600" cy="614400"/>
          </a:xfrm>
          <a:prstGeom prst="rect">
            <a:avLst/>
          </a:prstGeom>
          <a:solidFill>
            <a:schemeClr val="lt1"/>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no-NO" sz="1400" u="none" cap="none" strike="noStrike">
                <a:solidFill>
                  <a:srgbClr val="FF0000"/>
                </a:solidFill>
                <a:latin typeface="Arial"/>
                <a:ea typeface="Arial"/>
                <a:cs typeface="Arial"/>
                <a:sym typeface="Arial"/>
              </a:rPr>
              <a:t>OPAC CLASSIFIED</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FF0000"/>
                </a:solidFill>
                <a:latin typeface="Arial"/>
                <a:ea typeface="Arial"/>
                <a:cs typeface="Arial"/>
                <a:sym typeface="Arial"/>
              </a:rPr>
              <a:t> REL TO CJTF-23</a:t>
            </a:r>
            <a:endParaRPr b="1" i="0" sz="1400" u="none" cap="none" strike="noStrike">
              <a:solidFill>
                <a:srgbClr val="FF0000"/>
              </a:solidFill>
              <a:latin typeface="Arial"/>
              <a:ea typeface="Arial"/>
              <a:cs typeface="Arial"/>
              <a:sym typeface="Arial"/>
            </a:endParaRPr>
          </a:p>
        </p:txBody>
      </p:sp>
      <p:sp>
        <p:nvSpPr>
          <p:cNvPr id="56" name="Google Shape;56;p13"/>
          <p:cNvSpPr txBox="1"/>
          <p:nvPr/>
        </p:nvSpPr>
        <p:spPr>
          <a:xfrm>
            <a:off x="5966700" y="175850"/>
            <a:ext cx="3186600" cy="614400"/>
          </a:xfrm>
          <a:prstGeom prst="rect">
            <a:avLst/>
          </a:prstGeom>
          <a:solidFill>
            <a:schemeClr val="lt1"/>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no-NO" sz="1400" u="none" cap="none" strike="noStrike">
                <a:solidFill>
                  <a:srgbClr val="FF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no-NO" sz="1400" u="none" cap="none" strike="noStrike">
                <a:solidFill>
                  <a:srgbClr val="FF0000"/>
                </a:solidFill>
                <a:latin typeface="Arial"/>
                <a:ea typeface="Arial"/>
                <a:cs typeface="Arial"/>
                <a:sym typeface="Arial"/>
              </a:rPr>
              <a:t> REL TO CJTF-23</a:t>
            </a:r>
            <a:endParaRPr/>
          </a:p>
        </p:txBody>
      </p:sp>
      <p:pic>
        <p:nvPicPr>
          <p:cNvPr descr="D:\GIT PROJECTS\OPAT-background\Virtual Intelligence Service only logo.PNG" id="57" name="Google Shape;57;p13"/>
          <p:cNvPicPr preferRelativeResize="0"/>
          <p:nvPr/>
        </p:nvPicPr>
        <p:blipFill rotWithShape="1">
          <a:blip r:embed="rId3">
            <a:alphaModFix/>
          </a:blip>
          <a:srcRect b="0" l="0" r="0" t="0"/>
          <a:stretch/>
        </p:blipFill>
        <p:spPr>
          <a:xfrm>
            <a:off x="0" y="0"/>
            <a:ext cx="2225675" cy="1958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4" name="Shape 334"/>
        <p:cNvGrpSpPr/>
        <p:nvPr/>
      </p:nvGrpSpPr>
      <p:grpSpPr>
        <a:xfrm>
          <a:off x="0" y="0"/>
          <a:ext cx="0" cy="0"/>
          <a:chOff x="0" y="0"/>
          <a:chExt cx="0" cy="0"/>
        </a:xfrm>
      </p:grpSpPr>
      <p:sp>
        <p:nvSpPr>
          <p:cNvPr id="335" name="Google Shape;335;p22"/>
          <p:cNvSpPr txBox="1"/>
          <p:nvPr>
            <p:ph type="title"/>
          </p:nvPr>
        </p:nvSpPr>
        <p:spPr>
          <a:xfrm>
            <a:off x="515409" y="4471058"/>
            <a:ext cx="14089200" cy="1749900"/>
          </a:xfrm>
          <a:prstGeom prst="rect">
            <a:avLst/>
          </a:prstGeom>
          <a:noFill/>
          <a:ln>
            <a:noFill/>
          </a:ln>
        </p:spPr>
        <p:txBody>
          <a:bodyPr anchorCtr="0" anchor="ctr" bIns="164125" lIns="164125" spcFirstLastPara="1" rIns="164125" wrap="square" tIns="164125">
            <a:normAutofit/>
          </a:bodyPr>
          <a:lstStyle/>
          <a:p>
            <a:pPr indent="0" lvl="0" marL="0" rtl="0" algn="ctr">
              <a:lnSpc>
                <a:spcPct val="100000"/>
              </a:lnSpc>
              <a:spcBef>
                <a:spcPts val="0"/>
              </a:spcBef>
              <a:spcAft>
                <a:spcPts val="0"/>
              </a:spcAft>
              <a:buSzPts val="6500"/>
              <a:buNone/>
            </a:pPr>
            <a:r>
              <a:rPr lang="no-NO"/>
              <a:t>BAKCUP SLIDES AFTER THIS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9" name="Shape 339"/>
        <p:cNvGrpSpPr/>
        <p:nvPr/>
      </p:nvGrpSpPr>
      <p:grpSpPr>
        <a:xfrm>
          <a:off x="0" y="0"/>
          <a:ext cx="0" cy="0"/>
          <a:chOff x="0" y="0"/>
          <a:chExt cx="0" cy="0"/>
        </a:xfrm>
      </p:grpSpPr>
      <p:sp>
        <p:nvSpPr>
          <p:cNvPr id="340" name="Google Shape;340;p23"/>
          <p:cNvSpPr/>
          <p:nvPr/>
        </p:nvSpPr>
        <p:spPr>
          <a:xfrm rot="6727683">
            <a:off x="6891639" y="6806410"/>
            <a:ext cx="768520" cy="955517"/>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1" name="Google Shape;341;p23"/>
          <p:cNvSpPr/>
          <p:nvPr/>
        </p:nvSpPr>
        <p:spPr>
          <a:xfrm>
            <a:off x="5824730" y="5599900"/>
            <a:ext cx="2249631" cy="2196996"/>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2" name="Google Shape;342;p23"/>
          <p:cNvSpPr/>
          <p:nvPr/>
        </p:nvSpPr>
        <p:spPr>
          <a:xfrm rot="-8527323">
            <a:off x="5215054" y="5130113"/>
            <a:ext cx="768569" cy="955461"/>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343" name="Google Shape;343;p23"/>
          <p:cNvGrpSpPr/>
          <p:nvPr/>
        </p:nvGrpSpPr>
        <p:grpSpPr>
          <a:xfrm>
            <a:off x="2875975" y="3530000"/>
            <a:ext cx="2533050" cy="1733100"/>
            <a:chOff x="4206025" y="5185225"/>
            <a:chExt cx="2533050" cy="1733100"/>
          </a:xfrm>
        </p:grpSpPr>
        <p:sp>
          <p:nvSpPr>
            <p:cNvPr id="344" name="Google Shape;344;p23"/>
            <p:cNvSpPr txBox="1"/>
            <p:nvPr/>
          </p:nvSpPr>
          <p:spPr>
            <a:xfrm>
              <a:off x="4206025" y="5185225"/>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XXXXXXX</a:t>
              </a:r>
              <a:endParaRPr b="1" i="0" sz="1400" u="none" cap="none" strike="noStrike">
                <a:solidFill>
                  <a:schemeClr val="dk1"/>
                </a:solidFill>
                <a:latin typeface="Arial"/>
                <a:ea typeface="Arial"/>
                <a:cs typeface="Arial"/>
                <a:sym typeface="Arial"/>
              </a:endParaRPr>
            </a:p>
          </p:txBody>
        </p:sp>
        <p:cxnSp>
          <p:nvCxnSpPr>
            <p:cNvPr id="345" name="Google Shape;345;p23"/>
            <p:cNvCxnSpPr>
              <a:stCxn id="344" idx="2"/>
            </p:cNvCxnSpPr>
            <p:nvPr/>
          </p:nvCxnSpPr>
          <p:spPr>
            <a:xfrm>
              <a:off x="5269375" y="5687425"/>
              <a:ext cx="1469700" cy="1230900"/>
            </a:xfrm>
            <a:prstGeom prst="straightConnector1">
              <a:avLst/>
            </a:prstGeom>
            <a:noFill/>
            <a:ln cap="flat" cmpd="sng" w="19050">
              <a:solidFill>
                <a:srgbClr val="000000"/>
              </a:solidFill>
              <a:prstDash val="solid"/>
              <a:round/>
              <a:headEnd len="sm" w="sm" type="none"/>
              <a:tailEnd len="sm" w="sm" type="none"/>
            </a:ln>
          </p:spPr>
        </p:cxnSp>
      </p:grpSp>
      <p:grpSp>
        <p:nvGrpSpPr>
          <p:cNvPr id="346" name="Google Shape;346;p23"/>
          <p:cNvGrpSpPr/>
          <p:nvPr/>
        </p:nvGrpSpPr>
        <p:grpSpPr>
          <a:xfrm>
            <a:off x="2984625" y="7317825"/>
            <a:ext cx="3765900" cy="502200"/>
            <a:chOff x="4162275" y="4096250"/>
            <a:chExt cx="3765900" cy="502200"/>
          </a:xfrm>
        </p:grpSpPr>
        <p:sp>
          <p:nvSpPr>
            <p:cNvPr id="347" name="Google Shape;347;p23"/>
            <p:cNvSpPr txBox="1"/>
            <p:nvPr/>
          </p:nvSpPr>
          <p:spPr>
            <a:xfrm>
              <a:off x="4162275" y="4096250"/>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XXXXXXX</a:t>
              </a:r>
              <a:endParaRPr b="1" i="0" sz="1400" u="none" cap="none" strike="noStrike">
                <a:solidFill>
                  <a:schemeClr val="dk1"/>
                </a:solidFill>
                <a:latin typeface="Arial"/>
                <a:ea typeface="Arial"/>
                <a:cs typeface="Arial"/>
                <a:sym typeface="Arial"/>
              </a:endParaRPr>
            </a:p>
          </p:txBody>
        </p:sp>
        <p:cxnSp>
          <p:nvCxnSpPr>
            <p:cNvPr id="348" name="Google Shape;348;p23"/>
            <p:cNvCxnSpPr>
              <a:stCxn id="347" idx="3"/>
            </p:cNvCxnSpPr>
            <p:nvPr/>
          </p:nvCxnSpPr>
          <p:spPr>
            <a:xfrm flipH="1" rot="10800000">
              <a:off x="6288975" y="4231250"/>
              <a:ext cx="1639200" cy="116100"/>
            </a:xfrm>
            <a:prstGeom prst="straightConnector1">
              <a:avLst/>
            </a:prstGeom>
            <a:noFill/>
            <a:ln cap="flat" cmpd="sng" w="19050">
              <a:solidFill>
                <a:srgbClr val="000000"/>
              </a:solidFill>
              <a:prstDash val="solid"/>
              <a:round/>
              <a:headEnd len="sm" w="sm" type="none"/>
              <a:tailEnd len="sm" w="sm" type="none"/>
            </a:ln>
          </p:spPr>
        </p:cxnSp>
      </p:grpSp>
      <p:sp>
        <p:nvSpPr>
          <p:cNvPr id="349" name="Google Shape;349;p23"/>
          <p:cNvSpPr txBox="1"/>
          <p:nvPr/>
        </p:nvSpPr>
        <p:spPr>
          <a:xfrm>
            <a:off x="1193275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457200" lvl="0" marL="0" marR="0" rtl="0" algn="l">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INSTALLATION OUTLINE</a:t>
            </a:r>
            <a:endParaRPr b="1" i="0" sz="1400" u="none" cap="none" strike="noStrike">
              <a:solidFill>
                <a:srgbClr val="000000"/>
              </a:solidFill>
              <a:latin typeface="Arial"/>
              <a:ea typeface="Arial"/>
              <a:cs typeface="Arial"/>
              <a:sym typeface="Arial"/>
            </a:endParaRPr>
          </a:p>
          <a:p>
            <a:pPr indent="457200" lvl="0" marL="0" marR="0" rtl="0" algn="l">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FACILITY OUTLINE</a:t>
            </a:r>
            <a:endParaRPr b="1" i="0" sz="1400" u="none" cap="none" strike="noStrike">
              <a:solidFill>
                <a:srgbClr val="000000"/>
              </a:solidFill>
              <a:latin typeface="Arial"/>
              <a:ea typeface="Arial"/>
              <a:cs typeface="Arial"/>
              <a:sym typeface="Arial"/>
            </a:endParaRPr>
          </a:p>
        </p:txBody>
      </p:sp>
      <p:cxnSp>
        <p:nvCxnSpPr>
          <p:cNvPr id="350" name="Google Shape;350;p23"/>
          <p:cNvCxnSpPr/>
          <p:nvPr/>
        </p:nvCxnSpPr>
        <p:spPr>
          <a:xfrm>
            <a:off x="12038150" y="10346023"/>
            <a:ext cx="360000" cy="3600"/>
          </a:xfrm>
          <a:prstGeom prst="straightConnector1">
            <a:avLst/>
          </a:prstGeom>
          <a:noFill/>
          <a:ln cap="flat" cmpd="sng" w="28575">
            <a:solidFill>
              <a:schemeClr val="accent6"/>
            </a:solidFill>
            <a:prstDash val="solid"/>
            <a:round/>
            <a:headEnd len="sm" w="sm" type="none"/>
            <a:tailEnd len="sm" w="sm" type="none"/>
          </a:ln>
        </p:spPr>
      </p:cxnSp>
      <p:cxnSp>
        <p:nvCxnSpPr>
          <p:cNvPr id="351" name="Google Shape;351;p23"/>
          <p:cNvCxnSpPr/>
          <p:nvPr/>
        </p:nvCxnSpPr>
        <p:spPr>
          <a:xfrm>
            <a:off x="12038150" y="10554896"/>
            <a:ext cx="360000" cy="3600"/>
          </a:xfrm>
          <a:prstGeom prst="straightConnector1">
            <a:avLst/>
          </a:prstGeom>
          <a:noFill/>
          <a:ln cap="flat" cmpd="sng" w="28575">
            <a:solidFill>
              <a:srgbClr val="9E9E9E"/>
            </a:solidFill>
            <a:prstDash val="solid"/>
            <a:round/>
            <a:headEnd len="sm" w="sm" type="none"/>
            <a:tailEnd len="sm" w="sm" type="none"/>
          </a:ln>
        </p:spPr>
      </p:cxnSp>
      <p:sp>
        <p:nvSpPr>
          <p:cNvPr id="352" name="Google Shape;352;p23"/>
          <p:cNvSpPr txBox="1"/>
          <p:nvPr/>
        </p:nvSpPr>
        <p:spPr>
          <a:xfrm>
            <a:off x="2450786" y="385601"/>
            <a:ext cx="6646569"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COLLOCATED FACILITY GRAPHIC</a:t>
            </a:r>
            <a:r>
              <a:rPr b="1" i="0" lang="no-NO" sz="2000" u="none" cap="none" strike="noStrike">
                <a:solidFill>
                  <a:schemeClr val="dk1"/>
                </a:solidFill>
                <a:latin typeface="Arial"/>
                <a:ea typeface="Arial"/>
                <a:cs typeface="Arial"/>
                <a:sym typeface="Arial"/>
              </a:rPr>
              <a:t> [X]</a:t>
            </a:r>
            <a:endParaRPr b="1" i="0" sz="2000" u="none" cap="none" strike="noStrike">
              <a:solidFill>
                <a:srgbClr val="000000"/>
              </a:solidFill>
              <a:latin typeface="Arial"/>
              <a:ea typeface="Arial"/>
              <a:cs typeface="Arial"/>
              <a:sym typeface="Arial"/>
            </a:endParaRPr>
          </a:p>
        </p:txBody>
      </p:sp>
      <p:grpSp>
        <p:nvGrpSpPr>
          <p:cNvPr id="353" name="Google Shape;353;p23"/>
          <p:cNvGrpSpPr/>
          <p:nvPr/>
        </p:nvGrpSpPr>
        <p:grpSpPr>
          <a:xfrm>
            <a:off x="1" y="0"/>
            <a:ext cx="15119349" cy="1980670"/>
            <a:chOff x="1" y="0"/>
            <a:chExt cx="15119349" cy="1980670"/>
          </a:xfrm>
        </p:grpSpPr>
        <p:sp>
          <p:nvSpPr>
            <p:cNvPr id="354" name="Google Shape;354;p23"/>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355" name="Google Shape;355;p23"/>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356" name="Google Shape;356;p23"/>
            <p:cNvGrpSpPr/>
            <p:nvPr/>
          </p:nvGrpSpPr>
          <p:grpSpPr>
            <a:xfrm>
              <a:off x="1" y="0"/>
              <a:ext cx="15119349" cy="1921524"/>
              <a:chOff x="1" y="-1616"/>
              <a:chExt cx="15119349" cy="1921524"/>
            </a:xfrm>
          </p:grpSpPr>
          <p:sp>
            <p:nvSpPr>
              <p:cNvPr id="357" name="Google Shape;357;p23"/>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58" name="Google Shape;358;p23"/>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59" name="Google Shape;359;p23"/>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60" name="Google Shape;360;p23"/>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61" name="Google Shape;361;p23"/>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62" name="Google Shape;362;p23"/>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363" name="Google Shape;363;p23"/>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364" name="Google Shape;364;p23"/>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365" name="Google Shape;365;p23"/>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366" name="Google Shape;366;p23"/>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367" name="Google Shape;367;p23"/>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368" name="Google Shape;368;p23"/>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2" name="Shape 372"/>
        <p:cNvGrpSpPr/>
        <p:nvPr/>
      </p:nvGrpSpPr>
      <p:grpSpPr>
        <a:xfrm>
          <a:off x="0" y="0"/>
          <a:ext cx="0" cy="0"/>
          <a:chOff x="0" y="0"/>
          <a:chExt cx="0" cy="0"/>
        </a:xfrm>
      </p:grpSpPr>
      <p:sp>
        <p:nvSpPr>
          <p:cNvPr id="373" name="Google Shape;373;p24"/>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74" name="Google Shape;374;p24"/>
          <p:cNvSpPr txBox="1"/>
          <p:nvPr/>
        </p:nvSpPr>
        <p:spPr>
          <a:xfrm>
            <a:off x="2463282" y="387681"/>
            <a:ext cx="666808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INSTALLATION OUTLINE GRAPHIC [X]</a:t>
            </a:r>
            <a:endParaRPr/>
          </a:p>
        </p:txBody>
      </p:sp>
      <p:grpSp>
        <p:nvGrpSpPr>
          <p:cNvPr id="375" name="Google Shape;375;p24"/>
          <p:cNvGrpSpPr/>
          <p:nvPr/>
        </p:nvGrpSpPr>
        <p:grpSpPr>
          <a:xfrm>
            <a:off x="14284518" y="2184201"/>
            <a:ext cx="559046" cy="692832"/>
            <a:chOff x="15526400" y="3343535"/>
            <a:chExt cx="1172983" cy="1324523"/>
          </a:xfrm>
        </p:grpSpPr>
        <p:sp>
          <p:nvSpPr>
            <p:cNvPr id="376" name="Google Shape;376;p24"/>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77" name="Google Shape;377;p24"/>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grpSp>
        <p:nvGrpSpPr>
          <p:cNvPr id="378" name="Google Shape;378;p24"/>
          <p:cNvGrpSpPr/>
          <p:nvPr/>
        </p:nvGrpSpPr>
        <p:grpSpPr>
          <a:xfrm>
            <a:off x="1" y="0"/>
            <a:ext cx="15119349" cy="1980670"/>
            <a:chOff x="1" y="0"/>
            <a:chExt cx="15119349" cy="1980670"/>
          </a:xfrm>
        </p:grpSpPr>
        <p:sp>
          <p:nvSpPr>
            <p:cNvPr id="379" name="Google Shape;379;p24"/>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380" name="Google Shape;380;p24"/>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381" name="Google Shape;381;p24"/>
            <p:cNvGrpSpPr/>
            <p:nvPr/>
          </p:nvGrpSpPr>
          <p:grpSpPr>
            <a:xfrm>
              <a:off x="1" y="0"/>
              <a:ext cx="15119349" cy="1921524"/>
              <a:chOff x="1" y="-1616"/>
              <a:chExt cx="15119349" cy="1921524"/>
            </a:xfrm>
          </p:grpSpPr>
          <p:sp>
            <p:nvSpPr>
              <p:cNvPr id="382" name="Google Shape;382;p24"/>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3" name="Google Shape;383;p24"/>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4" name="Google Shape;384;p24"/>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5" name="Google Shape;385;p24"/>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6" name="Google Shape;386;p24"/>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7" name="Google Shape;387;p24"/>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388" name="Google Shape;388;p24"/>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389" name="Google Shape;389;p24"/>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390" name="Google Shape;390;p24"/>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391" name="Google Shape;391;p24"/>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392" name="Google Shape;392;p24"/>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393" name="Google Shape;393;p24"/>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7" name="Shape 397"/>
        <p:cNvGrpSpPr/>
        <p:nvPr/>
      </p:nvGrpSpPr>
      <p:grpSpPr>
        <a:xfrm>
          <a:off x="0" y="0"/>
          <a:ext cx="0" cy="0"/>
          <a:chOff x="0" y="0"/>
          <a:chExt cx="0" cy="0"/>
        </a:xfrm>
      </p:grpSpPr>
      <p:grpSp>
        <p:nvGrpSpPr>
          <p:cNvPr id="398" name="Google Shape;398;p25"/>
          <p:cNvGrpSpPr/>
          <p:nvPr/>
        </p:nvGrpSpPr>
        <p:grpSpPr>
          <a:xfrm>
            <a:off x="2731650" y="3637400"/>
            <a:ext cx="3315750" cy="2171100"/>
            <a:chOff x="3452100" y="4683025"/>
            <a:chExt cx="3315750" cy="2171100"/>
          </a:xfrm>
        </p:grpSpPr>
        <p:sp>
          <p:nvSpPr>
            <p:cNvPr id="399" name="Google Shape;399;p25"/>
            <p:cNvSpPr txBox="1"/>
            <p:nvPr/>
          </p:nvSpPr>
          <p:spPr>
            <a:xfrm>
              <a:off x="3452100" y="4683025"/>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XXXXCDXXXX/CDX01</a:t>
              </a:r>
              <a:endParaRPr b="1" i="0" sz="1400" u="none" cap="none" strike="noStrike">
                <a:solidFill>
                  <a:schemeClr val="dk1"/>
                </a:solidFill>
                <a:latin typeface="Arial"/>
                <a:ea typeface="Arial"/>
                <a:cs typeface="Arial"/>
                <a:sym typeface="Arial"/>
              </a:endParaRPr>
            </a:p>
          </p:txBody>
        </p:sp>
        <p:cxnSp>
          <p:nvCxnSpPr>
            <p:cNvPr id="400" name="Google Shape;400;p25"/>
            <p:cNvCxnSpPr>
              <a:stCxn id="399" idx="2"/>
            </p:cNvCxnSpPr>
            <p:nvPr/>
          </p:nvCxnSpPr>
          <p:spPr>
            <a:xfrm>
              <a:off x="4515450" y="5185225"/>
              <a:ext cx="2252400" cy="1668900"/>
            </a:xfrm>
            <a:prstGeom prst="straightConnector1">
              <a:avLst/>
            </a:prstGeom>
            <a:noFill/>
            <a:ln cap="flat" cmpd="sng" w="19050">
              <a:solidFill>
                <a:srgbClr val="000000"/>
              </a:solidFill>
              <a:prstDash val="solid"/>
              <a:round/>
              <a:headEnd len="sm" w="sm" type="none"/>
              <a:tailEnd len="sm" w="sm" type="none"/>
            </a:ln>
          </p:spPr>
        </p:cxnSp>
      </p:grpSp>
      <p:sp>
        <p:nvSpPr>
          <p:cNvPr id="401" name="Google Shape;401;p25"/>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2" name="Google Shape;402;p25"/>
          <p:cNvSpPr txBox="1"/>
          <p:nvPr/>
        </p:nvSpPr>
        <p:spPr>
          <a:xfrm>
            <a:off x="2429057" y="377451"/>
            <a:ext cx="755956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COLLOCATED FACILITY GRAPHIC [X]</a:t>
            </a:r>
            <a:endParaRPr/>
          </a:p>
        </p:txBody>
      </p:sp>
      <p:grpSp>
        <p:nvGrpSpPr>
          <p:cNvPr id="403" name="Google Shape;403;p25"/>
          <p:cNvGrpSpPr/>
          <p:nvPr/>
        </p:nvGrpSpPr>
        <p:grpSpPr>
          <a:xfrm>
            <a:off x="14195180" y="2629410"/>
            <a:ext cx="559046" cy="692832"/>
            <a:chOff x="15526400" y="3343535"/>
            <a:chExt cx="1172983" cy="1324523"/>
          </a:xfrm>
        </p:grpSpPr>
        <p:sp>
          <p:nvSpPr>
            <p:cNvPr id="404" name="Google Shape;404;p25"/>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05" name="Google Shape;405;p25"/>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grpSp>
        <p:nvGrpSpPr>
          <p:cNvPr id="406" name="Google Shape;406;p25"/>
          <p:cNvGrpSpPr/>
          <p:nvPr/>
        </p:nvGrpSpPr>
        <p:grpSpPr>
          <a:xfrm>
            <a:off x="1" y="0"/>
            <a:ext cx="15119349" cy="1980670"/>
            <a:chOff x="1" y="0"/>
            <a:chExt cx="15119349" cy="1980670"/>
          </a:xfrm>
        </p:grpSpPr>
        <p:sp>
          <p:nvSpPr>
            <p:cNvPr id="407" name="Google Shape;407;p25"/>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408" name="Google Shape;408;p25"/>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409" name="Google Shape;409;p25"/>
            <p:cNvGrpSpPr/>
            <p:nvPr/>
          </p:nvGrpSpPr>
          <p:grpSpPr>
            <a:xfrm>
              <a:off x="1" y="0"/>
              <a:ext cx="15119349" cy="1921524"/>
              <a:chOff x="1" y="-1616"/>
              <a:chExt cx="15119349" cy="1921524"/>
            </a:xfrm>
          </p:grpSpPr>
          <p:sp>
            <p:nvSpPr>
              <p:cNvPr id="410" name="Google Shape;410;p25"/>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11" name="Google Shape;411;p25"/>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12" name="Google Shape;412;p25"/>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13" name="Google Shape;413;p25"/>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14" name="Google Shape;414;p25"/>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15" name="Google Shape;415;p25"/>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416" name="Google Shape;416;p25"/>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417" name="Google Shape;417;p25"/>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418" name="Google Shape;418;p25"/>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419" name="Google Shape;419;p25"/>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420" name="Google Shape;420;p25"/>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421" name="Google Shape;421;p25"/>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5" name="Shape 425"/>
        <p:cNvGrpSpPr/>
        <p:nvPr/>
      </p:nvGrpSpPr>
      <p:grpSpPr>
        <a:xfrm>
          <a:off x="0" y="0"/>
          <a:ext cx="0" cy="0"/>
          <a:chOff x="0" y="0"/>
          <a:chExt cx="0" cy="0"/>
        </a:xfrm>
      </p:grpSpPr>
      <p:grpSp>
        <p:nvGrpSpPr>
          <p:cNvPr id="426" name="Google Shape;426;p26"/>
          <p:cNvGrpSpPr/>
          <p:nvPr/>
        </p:nvGrpSpPr>
        <p:grpSpPr>
          <a:xfrm>
            <a:off x="5433300" y="3550225"/>
            <a:ext cx="3186600" cy="2358900"/>
            <a:chOff x="3452100" y="4159825"/>
            <a:chExt cx="3186600" cy="2358900"/>
          </a:xfrm>
        </p:grpSpPr>
        <p:sp>
          <p:nvSpPr>
            <p:cNvPr id="427" name="Google Shape;427;p26"/>
            <p:cNvSpPr txBox="1"/>
            <p:nvPr/>
          </p:nvSpPr>
          <p:spPr>
            <a:xfrm>
              <a:off x="3452100" y="4159825"/>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CE1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SUPPORT BLDG 01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428" name="Google Shape;428;p26"/>
            <p:cNvCxnSpPr>
              <a:stCxn id="427" idx="2"/>
            </p:cNvCxnSpPr>
            <p:nvPr/>
          </p:nvCxnSpPr>
          <p:spPr>
            <a:xfrm>
              <a:off x="5045400" y="5185225"/>
              <a:ext cx="1002000" cy="1333500"/>
            </a:xfrm>
            <a:prstGeom prst="straightConnector1">
              <a:avLst/>
            </a:prstGeom>
            <a:noFill/>
            <a:ln cap="flat" cmpd="sng" w="19050">
              <a:solidFill>
                <a:srgbClr val="000000"/>
              </a:solidFill>
              <a:prstDash val="solid"/>
              <a:round/>
              <a:headEnd len="sm" w="sm" type="none"/>
              <a:tailEnd len="sm" w="sm" type="none"/>
            </a:ln>
          </p:spPr>
        </p:cxnSp>
      </p:grpSp>
      <p:grpSp>
        <p:nvGrpSpPr>
          <p:cNvPr id="429" name="Google Shape;429;p26"/>
          <p:cNvGrpSpPr/>
          <p:nvPr/>
        </p:nvGrpSpPr>
        <p:grpSpPr>
          <a:xfrm>
            <a:off x="1959275" y="7481450"/>
            <a:ext cx="4573200" cy="1025400"/>
            <a:chOff x="1959275" y="7481450"/>
            <a:chExt cx="4573200" cy="1025400"/>
          </a:xfrm>
        </p:grpSpPr>
        <p:sp>
          <p:nvSpPr>
            <p:cNvPr id="430" name="Google Shape;430;p26"/>
            <p:cNvSpPr txBox="1"/>
            <p:nvPr/>
          </p:nvSpPr>
          <p:spPr>
            <a:xfrm>
              <a:off x="1959275" y="7481450"/>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CE2</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SUPPORT BLDG 02</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431" name="Google Shape;431;p26"/>
            <p:cNvCxnSpPr>
              <a:stCxn id="430" idx="3"/>
            </p:cNvCxnSpPr>
            <p:nvPr/>
          </p:nvCxnSpPr>
          <p:spPr>
            <a:xfrm flipH="1" rot="10800000">
              <a:off x="5145875" y="7713650"/>
              <a:ext cx="1386600" cy="280500"/>
            </a:xfrm>
            <a:prstGeom prst="straightConnector1">
              <a:avLst/>
            </a:prstGeom>
            <a:noFill/>
            <a:ln cap="flat" cmpd="sng" w="19050">
              <a:solidFill>
                <a:srgbClr val="000000"/>
              </a:solidFill>
              <a:prstDash val="solid"/>
              <a:round/>
              <a:headEnd len="sm" w="sm" type="none"/>
              <a:tailEnd len="sm" w="sm" type="none"/>
            </a:ln>
          </p:spPr>
        </p:cxnSp>
      </p:grpSp>
      <p:sp>
        <p:nvSpPr>
          <p:cNvPr id="432" name="Google Shape;432;p26"/>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433" name="Google Shape;433;p26"/>
          <p:cNvGrpSpPr/>
          <p:nvPr/>
        </p:nvGrpSpPr>
        <p:grpSpPr>
          <a:xfrm>
            <a:off x="1" y="0"/>
            <a:ext cx="15119349" cy="1980670"/>
            <a:chOff x="1" y="0"/>
            <a:chExt cx="15119349" cy="1980670"/>
          </a:xfrm>
        </p:grpSpPr>
        <p:sp>
          <p:nvSpPr>
            <p:cNvPr id="434" name="Google Shape;434;p26"/>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435" name="Google Shape;435;p26"/>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436" name="Google Shape;436;p26"/>
            <p:cNvGrpSpPr/>
            <p:nvPr/>
          </p:nvGrpSpPr>
          <p:grpSpPr>
            <a:xfrm>
              <a:off x="1" y="0"/>
              <a:ext cx="15119349" cy="1921524"/>
              <a:chOff x="1" y="-1616"/>
              <a:chExt cx="15119349" cy="1921524"/>
            </a:xfrm>
          </p:grpSpPr>
          <p:sp>
            <p:nvSpPr>
              <p:cNvPr id="437" name="Google Shape;437;p26"/>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38" name="Google Shape;438;p26"/>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39" name="Google Shape;439;p26"/>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40" name="Google Shape;440;p26"/>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41" name="Google Shape;441;p26"/>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42" name="Google Shape;442;p26"/>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443" name="Google Shape;443;p26"/>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444" name="Google Shape;444;p26"/>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445" name="Google Shape;445;p26"/>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446" name="Google Shape;446;p26"/>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447" name="Google Shape;447;p26"/>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448" name="Google Shape;448;p26"/>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449" name="Google Shape;449;p26"/>
          <p:cNvSpPr txBox="1"/>
          <p:nvPr/>
        </p:nvSpPr>
        <p:spPr>
          <a:xfrm>
            <a:off x="2463282" y="356146"/>
            <a:ext cx="5325455"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CRITICAL ELEMENT GRAPHIC [X]</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3" name="Shape 453"/>
        <p:cNvGrpSpPr/>
        <p:nvPr/>
      </p:nvGrpSpPr>
      <p:grpSpPr>
        <a:xfrm>
          <a:off x="0" y="0"/>
          <a:ext cx="0" cy="0"/>
          <a:chOff x="0" y="0"/>
          <a:chExt cx="0" cy="0"/>
        </a:xfrm>
      </p:grpSpPr>
      <p:grpSp>
        <p:nvGrpSpPr>
          <p:cNvPr id="454" name="Google Shape;454;p27"/>
          <p:cNvGrpSpPr/>
          <p:nvPr/>
        </p:nvGrpSpPr>
        <p:grpSpPr>
          <a:xfrm>
            <a:off x="4979550" y="4412225"/>
            <a:ext cx="3925350" cy="1236300"/>
            <a:chOff x="4979550" y="4412225"/>
            <a:chExt cx="3925350" cy="1236300"/>
          </a:xfrm>
        </p:grpSpPr>
        <p:cxnSp>
          <p:nvCxnSpPr>
            <p:cNvPr id="455" name="Google Shape;455;p27"/>
            <p:cNvCxnSpPr>
              <a:stCxn id="456" idx="3"/>
              <a:endCxn id="457" idx="1"/>
            </p:cNvCxnSpPr>
            <p:nvPr/>
          </p:nvCxnSpPr>
          <p:spPr>
            <a:xfrm>
              <a:off x="6354750" y="5030375"/>
              <a:ext cx="541500" cy="0"/>
            </a:xfrm>
            <a:prstGeom prst="straightConnector1">
              <a:avLst/>
            </a:prstGeom>
            <a:noFill/>
            <a:ln cap="flat" cmpd="sng" w="19050">
              <a:solidFill>
                <a:srgbClr val="000000"/>
              </a:solidFill>
              <a:prstDash val="solid"/>
              <a:round/>
              <a:headEnd len="sm" w="sm" type="none"/>
              <a:tailEnd len="sm" w="sm" type="none"/>
            </a:ln>
          </p:spPr>
        </p:cxnSp>
        <p:sp>
          <p:nvSpPr>
            <p:cNvPr id="456" name="Google Shape;456;p27"/>
            <p:cNvSpPr txBox="1"/>
            <p:nvPr/>
          </p:nvSpPr>
          <p:spPr>
            <a:xfrm>
              <a:off x="4979550" y="4820225"/>
              <a:ext cx="1375200" cy="420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SPLIT 1 OF 2</a:t>
              </a:r>
              <a:endParaRPr b="1" i="0" sz="1400" u="none" cap="none" strike="noStrike">
                <a:solidFill>
                  <a:schemeClr val="dk1"/>
                </a:solidFill>
                <a:latin typeface="Arial"/>
                <a:ea typeface="Arial"/>
                <a:cs typeface="Arial"/>
                <a:sym typeface="Arial"/>
              </a:endParaRPr>
            </a:p>
          </p:txBody>
        </p:sp>
        <p:sp>
          <p:nvSpPr>
            <p:cNvPr id="457" name="Google Shape;457;p27"/>
            <p:cNvSpPr/>
            <p:nvPr/>
          </p:nvSpPr>
          <p:spPr>
            <a:xfrm>
              <a:off x="6896100" y="4412225"/>
              <a:ext cx="2008800" cy="1236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8" name="Google Shape;458;p27"/>
          <p:cNvGrpSpPr/>
          <p:nvPr/>
        </p:nvGrpSpPr>
        <p:grpSpPr>
          <a:xfrm>
            <a:off x="3071075" y="6504250"/>
            <a:ext cx="3925350" cy="1236300"/>
            <a:chOff x="4979550" y="4412225"/>
            <a:chExt cx="3925350" cy="1236300"/>
          </a:xfrm>
        </p:grpSpPr>
        <p:cxnSp>
          <p:nvCxnSpPr>
            <p:cNvPr id="459" name="Google Shape;459;p27"/>
            <p:cNvCxnSpPr>
              <a:stCxn id="460" idx="3"/>
              <a:endCxn id="461" idx="1"/>
            </p:cNvCxnSpPr>
            <p:nvPr/>
          </p:nvCxnSpPr>
          <p:spPr>
            <a:xfrm>
              <a:off x="6354750" y="5030375"/>
              <a:ext cx="541500" cy="0"/>
            </a:xfrm>
            <a:prstGeom prst="straightConnector1">
              <a:avLst/>
            </a:prstGeom>
            <a:noFill/>
            <a:ln cap="flat" cmpd="sng" w="19050">
              <a:solidFill>
                <a:srgbClr val="000000"/>
              </a:solidFill>
              <a:prstDash val="solid"/>
              <a:round/>
              <a:headEnd len="sm" w="sm" type="none"/>
              <a:tailEnd len="sm" w="sm" type="none"/>
            </a:ln>
          </p:spPr>
        </p:cxnSp>
        <p:sp>
          <p:nvSpPr>
            <p:cNvPr id="460" name="Google Shape;460;p27"/>
            <p:cNvSpPr txBox="1"/>
            <p:nvPr/>
          </p:nvSpPr>
          <p:spPr>
            <a:xfrm>
              <a:off x="4979550" y="4820225"/>
              <a:ext cx="1375200" cy="420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SPLIT 2 OF 2</a:t>
              </a:r>
              <a:endParaRPr b="1" i="0" sz="1400" u="none" cap="none" strike="noStrike">
                <a:solidFill>
                  <a:schemeClr val="dk1"/>
                </a:solidFill>
                <a:latin typeface="Arial"/>
                <a:ea typeface="Arial"/>
                <a:cs typeface="Arial"/>
                <a:sym typeface="Arial"/>
              </a:endParaRPr>
            </a:p>
          </p:txBody>
        </p:sp>
        <p:sp>
          <p:nvSpPr>
            <p:cNvPr id="461" name="Google Shape;461;p27"/>
            <p:cNvSpPr/>
            <p:nvPr/>
          </p:nvSpPr>
          <p:spPr>
            <a:xfrm>
              <a:off x="6896100" y="4412225"/>
              <a:ext cx="2008800" cy="1236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2" name="Google Shape;462;p27"/>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63" name="Google Shape;463;p27"/>
          <p:cNvSpPr txBox="1"/>
          <p:nvPr/>
        </p:nvSpPr>
        <p:spPr>
          <a:xfrm>
            <a:off x="2443046" y="321938"/>
            <a:ext cx="6673680"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CRITICAL ELEMENT SPLIT REFERENCE</a:t>
            </a:r>
            <a:endParaRPr/>
          </a:p>
        </p:txBody>
      </p:sp>
      <p:grpSp>
        <p:nvGrpSpPr>
          <p:cNvPr id="464" name="Google Shape;464;p27"/>
          <p:cNvGrpSpPr/>
          <p:nvPr/>
        </p:nvGrpSpPr>
        <p:grpSpPr>
          <a:xfrm>
            <a:off x="1" y="0"/>
            <a:ext cx="15119349" cy="1980670"/>
            <a:chOff x="1" y="0"/>
            <a:chExt cx="15119349" cy="1980670"/>
          </a:xfrm>
        </p:grpSpPr>
        <p:sp>
          <p:nvSpPr>
            <p:cNvPr id="465" name="Google Shape;465;p27"/>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466" name="Google Shape;466;p27"/>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467" name="Google Shape;467;p27"/>
            <p:cNvGrpSpPr/>
            <p:nvPr/>
          </p:nvGrpSpPr>
          <p:grpSpPr>
            <a:xfrm>
              <a:off x="1" y="0"/>
              <a:ext cx="15119349" cy="1921524"/>
              <a:chOff x="1" y="-1616"/>
              <a:chExt cx="15119349" cy="1921524"/>
            </a:xfrm>
          </p:grpSpPr>
          <p:sp>
            <p:nvSpPr>
              <p:cNvPr id="468" name="Google Shape;468;p27"/>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69" name="Google Shape;469;p27"/>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70" name="Google Shape;470;p27"/>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71" name="Google Shape;471;p27"/>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72" name="Google Shape;472;p27"/>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73" name="Google Shape;473;p27"/>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474" name="Google Shape;474;p27"/>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475" name="Google Shape;475;p27"/>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476" name="Google Shape;476;p27"/>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477" name="Google Shape;477;p27"/>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478" name="Google Shape;478;p27"/>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479" name="Google Shape;479;p27"/>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83" name="Shape 483"/>
        <p:cNvGrpSpPr/>
        <p:nvPr/>
      </p:nvGrpSpPr>
      <p:grpSpPr>
        <a:xfrm>
          <a:off x="0" y="0"/>
          <a:ext cx="0" cy="0"/>
          <a:chOff x="0" y="0"/>
          <a:chExt cx="0" cy="0"/>
        </a:xfrm>
      </p:grpSpPr>
      <p:grpSp>
        <p:nvGrpSpPr>
          <p:cNvPr id="484" name="Google Shape;484;p28"/>
          <p:cNvGrpSpPr/>
          <p:nvPr/>
        </p:nvGrpSpPr>
        <p:grpSpPr>
          <a:xfrm>
            <a:off x="3753425" y="3342425"/>
            <a:ext cx="3186600" cy="2358900"/>
            <a:chOff x="3452100" y="4159825"/>
            <a:chExt cx="3186600" cy="2358900"/>
          </a:xfrm>
        </p:grpSpPr>
        <p:sp>
          <p:nvSpPr>
            <p:cNvPr id="485" name="Google Shape;485;p28"/>
            <p:cNvSpPr txBox="1"/>
            <p:nvPr/>
          </p:nvSpPr>
          <p:spPr>
            <a:xfrm>
              <a:off x="3452100" y="4159825"/>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CE1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SUPPORT BLDG 01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486" name="Google Shape;486;p28"/>
            <p:cNvCxnSpPr>
              <a:stCxn id="485" idx="2"/>
            </p:cNvCxnSpPr>
            <p:nvPr/>
          </p:nvCxnSpPr>
          <p:spPr>
            <a:xfrm>
              <a:off x="5045400" y="5185225"/>
              <a:ext cx="1002000" cy="1333500"/>
            </a:xfrm>
            <a:prstGeom prst="straightConnector1">
              <a:avLst/>
            </a:prstGeom>
            <a:noFill/>
            <a:ln cap="flat" cmpd="sng" w="19050">
              <a:solidFill>
                <a:srgbClr val="000000"/>
              </a:solidFill>
              <a:prstDash val="solid"/>
              <a:round/>
              <a:headEnd len="sm" w="sm" type="none"/>
              <a:tailEnd len="sm" w="sm" type="none"/>
            </a:ln>
          </p:spPr>
        </p:cxnSp>
      </p:grpSp>
      <p:sp>
        <p:nvSpPr>
          <p:cNvPr id="487" name="Google Shape;487;p28"/>
          <p:cNvSpPr/>
          <p:nvPr/>
        </p:nvSpPr>
        <p:spPr>
          <a:xfrm>
            <a:off x="846775" y="2500725"/>
            <a:ext cx="8999883" cy="7290031"/>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88" name="Google Shape;488;p28"/>
          <p:cNvSpPr txBox="1"/>
          <p:nvPr/>
        </p:nvSpPr>
        <p:spPr>
          <a:xfrm>
            <a:off x="2429057" y="387484"/>
            <a:ext cx="670489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CRITICAL ELEMENT GRAPHIC SPLIT [X] OF [X]</a:t>
            </a:r>
            <a:endParaRPr/>
          </a:p>
        </p:txBody>
      </p:sp>
      <p:grpSp>
        <p:nvGrpSpPr>
          <p:cNvPr id="489" name="Google Shape;489;p28"/>
          <p:cNvGrpSpPr/>
          <p:nvPr/>
        </p:nvGrpSpPr>
        <p:grpSpPr>
          <a:xfrm>
            <a:off x="1" y="0"/>
            <a:ext cx="15119349" cy="1980670"/>
            <a:chOff x="1" y="0"/>
            <a:chExt cx="15119349" cy="1980670"/>
          </a:xfrm>
        </p:grpSpPr>
        <p:sp>
          <p:nvSpPr>
            <p:cNvPr id="490" name="Google Shape;490;p28"/>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491" name="Google Shape;491;p28"/>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492" name="Google Shape;492;p28"/>
            <p:cNvGrpSpPr/>
            <p:nvPr/>
          </p:nvGrpSpPr>
          <p:grpSpPr>
            <a:xfrm>
              <a:off x="1" y="0"/>
              <a:ext cx="15119349" cy="1921524"/>
              <a:chOff x="1" y="-1616"/>
              <a:chExt cx="15119349" cy="1921524"/>
            </a:xfrm>
          </p:grpSpPr>
          <p:sp>
            <p:nvSpPr>
              <p:cNvPr id="493" name="Google Shape;493;p28"/>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94" name="Google Shape;494;p28"/>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95" name="Google Shape;495;p28"/>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96" name="Google Shape;496;p28"/>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97" name="Google Shape;497;p28"/>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98" name="Google Shape;498;p28"/>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499" name="Google Shape;499;p28"/>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500" name="Google Shape;500;p28"/>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501" name="Google Shape;501;p28"/>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502" name="Google Shape;502;p28"/>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503" name="Google Shape;503;p28"/>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504" name="Google Shape;504;p28"/>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08" name="Shape 508"/>
        <p:cNvGrpSpPr/>
        <p:nvPr/>
      </p:nvGrpSpPr>
      <p:grpSpPr>
        <a:xfrm>
          <a:off x="0" y="0"/>
          <a:ext cx="0" cy="0"/>
          <a:chOff x="0" y="0"/>
          <a:chExt cx="0" cy="0"/>
        </a:xfrm>
      </p:grpSpPr>
      <p:sp>
        <p:nvSpPr>
          <p:cNvPr id="509" name="Google Shape;509;p29"/>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ACRONYMS</a:t>
            </a:r>
            <a:endParaRPr b="1" i="0" sz="4200" u="sng" cap="none" strike="noStrike">
              <a:solidFill>
                <a:schemeClr val="dk1"/>
              </a:solidFill>
              <a:latin typeface="Arial"/>
              <a:ea typeface="Arial"/>
              <a:cs typeface="Arial"/>
              <a:sym typeface="Arial"/>
            </a:endParaRPr>
          </a:p>
        </p:txBody>
      </p:sp>
      <p:graphicFrame>
        <p:nvGraphicFramePr>
          <p:cNvPr id="510" name="Google Shape;510;p29"/>
          <p:cNvGraphicFramePr/>
          <p:nvPr/>
        </p:nvGraphicFramePr>
        <p:xfrm>
          <a:off x="952500" y="2088750"/>
          <a:ext cx="3000000" cy="3000000"/>
        </p:xfrm>
        <a:graphic>
          <a:graphicData uri="http://schemas.openxmlformats.org/drawingml/2006/table">
            <a:tbl>
              <a:tblPr>
                <a:noFill/>
                <a:tableStyleId>{561CF9A5-BDF7-4BED-B8A2-528BADDB815B}</a:tableStyleId>
              </a:tblPr>
              <a:tblGrid>
                <a:gridCol w="2170925"/>
                <a:gridCol w="3284625"/>
                <a:gridCol w="7759450"/>
              </a:tblGrid>
              <a:tr h="520700">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ACRONYM</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MEANING</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DEFINITION</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BE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b="1" lang="no-NO" sz="1400" u="none" cap="none" strike="noStrike">
                          <a:solidFill>
                            <a:schemeClr val="dk1"/>
                          </a:solidFill>
                        </a:rPr>
                        <a:t>Basic Encyclopedia Number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Alpha/numeric code unique to an installation for incorporation within various national and tactical systems.</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CATCODE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Category Code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The data Element that classifies the function and purpose of an installation or a facility.</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MIDB</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Modernized Integrated Database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A database comprised of information on facilities of military significance, military forces, and related equipment. </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ICOD</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b="1" lang="no-NO" sz="1400" u="none" cap="none" strike="noStrike">
                          <a:solidFill>
                            <a:schemeClr val="dk1"/>
                          </a:solidFill>
                        </a:rPr>
                        <a:t>Intelligence Cut Off Date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The date of the latest intelligence data inputted to a feature.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DOI</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Date of Image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Date on which a geospatial or intelligence-related image was captured.</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Critical Element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An element of an entity or object that enables it to perform its primary function.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PV CHAR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Physical Vulnerability Characteristic</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Standardized alphanumeric code describing the physical and structural properties of a target.</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JDPI</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Joint Desired Point of Impact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A unique, alphanumeric coded aimpoint identified by a three dimensional mensurated point. It represents a weapon or capability desired point of impact or penetration.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CE90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Circular Error at 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90 percent confidence level in the horizontal plane.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LE90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Linear Error at 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chemeClr val="dk1"/>
                        </a:buClr>
                        <a:buSzPts val="1100"/>
                        <a:buFont typeface="Arial"/>
                        <a:buNone/>
                      </a:pPr>
                      <a:r>
                        <a:rPr lang="no-NO" sz="1200" u="none" cap="none" strike="noStrike">
                          <a:solidFill>
                            <a:schemeClr val="dk1"/>
                          </a:solidFill>
                        </a:rPr>
                        <a:t>90 percent confidence level in the vertical dimension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MSL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Mean Sea Level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Elevation above Earth reference geoid.</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AGL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Above Ground Level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Elevation above ground surface.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NCC</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Nearest Collateral Concern</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Closest non-targeted structure, area, or entity near a planned point of impact that may be at risk of unintended damage during a military strike.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CER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Collateral effects radius</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Radius within which collateral damage might happen based on the weapon's characteristics, the target environment, and other operational factors.</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Collateral damage estimate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Systematic process used in military targeting to evaluate the potential for unintended damage or harm to non-combatant entities, structures, or personnel as a result of a planned strike.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NSE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No Strike Element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Specific entities, locations, or objects that are protected from intentional targeting under the Law of Armed Conflict (LOAC) or by operational policy.</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511" name="Google Shape;511;p29">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15" name="Shape 515"/>
        <p:cNvGrpSpPr/>
        <p:nvPr/>
      </p:nvGrpSpPr>
      <p:grpSpPr>
        <a:xfrm>
          <a:off x="0" y="0"/>
          <a:ext cx="0" cy="0"/>
          <a:chOff x="0" y="0"/>
          <a:chExt cx="0" cy="0"/>
        </a:xfrm>
      </p:grpSpPr>
      <p:sp>
        <p:nvSpPr>
          <p:cNvPr id="516" name="Google Shape;516;p30"/>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TARGET CATEGORIES</a:t>
            </a:r>
            <a:endParaRPr b="1" i="0" sz="4200" u="sng" cap="none" strike="noStrike">
              <a:solidFill>
                <a:schemeClr val="dk1"/>
              </a:solidFill>
              <a:latin typeface="Arial"/>
              <a:ea typeface="Arial"/>
              <a:cs typeface="Arial"/>
              <a:sym typeface="Arial"/>
            </a:endParaRPr>
          </a:p>
        </p:txBody>
      </p:sp>
      <p:pic>
        <p:nvPicPr>
          <p:cNvPr id="517" name="Google Shape;517;p30">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aphicFrame>
        <p:nvGraphicFramePr>
          <p:cNvPr id="518" name="Google Shape;518;p30"/>
          <p:cNvGraphicFramePr/>
          <p:nvPr/>
        </p:nvGraphicFramePr>
        <p:xfrm>
          <a:off x="5158846" y="3058866"/>
          <a:ext cx="3000000" cy="3000000"/>
        </p:xfrm>
        <a:graphic>
          <a:graphicData uri="http://schemas.openxmlformats.org/drawingml/2006/table">
            <a:tbl>
              <a:tblPr>
                <a:noFill/>
                <a:tableStyleId>{A84284BE-1E76-4ADB-ABBE-72A1290CFF4E}</a:tableStyleId>
              </a:tblPr>
              <a:tblGrid>
                <a:gridCol w="888400"/>
                <a:gridCol w="3912200"/>
              </a:tblGrid>
              <a:tr h="180975">
                <a:tc gridSpan="2">
                  <a:txBody>
                    <a:bodyPr/>
                    <a:lstStyle/>
                    <a:p>
                      <a:pPr indent="0" lvl="0" marL="0" marR="0" rtl="0" algn="ctr">
                        <a:lnSpc>
                          <a:spcPct val="100000"/>
                        </a:lnSpc>
                        <a:spcBef>
                          <a:spcPts val="0"/>
                        </a:spcBef>
                        <a:spcAft>
                          <a:spcPts val="0"/>
                        </a:spcAft>
                        <a:buNone/>
                      </a:pPr>
                      <a:r>
                        <a:rPr b="1" i="0" lang="no-NO" sz="1200" u="none" cap="none" strike="noStrike">
                          <a:solidFill>
                            <a:srgbClr val="000000"/>
                          </a:solidFill>
                          <a:latin typeface="Calibri"/>
                          <a:ea typeface="Calibri"/>
                          <a:cs typeface="Calibri"/>
                          <a:sym typeface="Calibri"/>
                        </a:rPr>
                        <a:t>TARGET CATEGORIES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c hMerge="1"/>
              </a:tr>
              <a:tr h="190500">
                <a:tc>
                  <a:txBody>
                    <a:bodyPr/>
                    <a:lstStyle/>
                    <a:p>
                      <a:pPr indent="0" lvl="0" marL="0" marR="0" rtl="0" algn="l">
                        <a:lnSpc>
                          <a:spcPct val="100000"/>
                        </a:lnSpc>
                        <a:spcBef>
                          <a:spcPts val="0"/>
                        </a:spcBef>
                        <a:spcAft>
                          <a:spcPts val="0"/>
                        </a:spcAft>
                        <a:buNone/>
                      </a:pPr>
                      <a:r>
                        <a:rPr b="1" i="0" lang="no-NO" sz="1200" u="none" cap="none" strike="noStrike">
                          <a:solidFill>
                            <a:srgbClr val="000000"/>
                          </a:solidFill>
                          <a:latin typeface="Calibri"/>
                          <a:ea typeface="Calibri"/>
                          <a:cs typeface="Calibri"/>
                          <a:sym typeface="Calibri"/>
                        </a:rPr>
                        <a:t>CATEGORIES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c>
                  <a:txBody>
                    <a:bodyPr/>
                    <a:lstStyle/>
                    <a:p>
                      <a:pPr indent="0" lvl="0" marL="0" marR="0" rtl="0" algn="ctr">
                        <a:lnSpc>
                          <a:spcPct val="100000"/>
                        </a:lnSpc>
                        <a:spcBef>
                          <a:spcPts val="0"/>
                        </a:spcBef>
                        <a:spcAft>
                          <a:spcPts val="0"/>
                        </a:spcAft>
                        <a:buNone/>
                      </a:pPr>
                      <a:r>
                        <a:rPr b="1" i="0" lang="no-NO" sz="1200" u="none" cap="none" strike="noStrike">
                          <a:solidFill>
                            <a:srgbClr val="000000"/>
                          </a:solidFill>
                          <a:latin typeface="Calibri"/>
                          <a:ea typeface="Calibri"/>
                          <a:cs typeface="Calibri"/>
                          <a:sym typeface="Calibri"/>
                        </a:rPr>
                        <a:t>TYPE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r>
              <a:tr h="20002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Weapons of Mass destruction (Nuclear, Biological, Chemical)</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2</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Command, Control and Communications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3</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Airforces and airfields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4</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Air Defence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5</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Ground forces and facilities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6</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Naval forces and ports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7</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Petroleum industry</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8</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Electric power</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9</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Military production, supply and storage (Military industry)</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10</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Transportation / lines of communications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11</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Political leadership</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12</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Media</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13</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Industry (Civilian)</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14</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Infrastructure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22" name="Shape 522"/>
        <p:cNvGrpSpPr/>
        <p:nvPr/>
      </p:nvGrpSpPr>
      <p:grpSpPr>
        <a:xfrm>
          <a:off x="0" y="0"/>
          <a:ext cx="0" cy="0"/>
          <a:chOff x="0" y="0"/>
          <a:chExt cx="0" cy="0"/>
        </a:xfrm>
      </p:grpSpPr>
      <p:sp>
        <p:nvSpPr>
          <p:cNvPr id="523" name="Google Shape;523;p31"/>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DESIRED EFFECTS</a:t>
            </a:r>
            <a:endParaRPr b="1" i="0" sz="4200" u="sng" cap="none" strike="noStrike">
              <a:solidFill>
                <a:schemeClr val="dk1"/>
              </a:solidFill>
              <a:latin typeface="Arial"/>
              <a:ea typeface="Arial"/>
              <a:cs typeface="Arial"/>
              <a:sym typeface="Arial"/>
            </a:endParaRPr>
          </a:p>
        </p:txBody>
      </p:sp>
      <p:graphicFrame>
        <p:nvGraphicFramePr>
          <p:cNvPr id="524" name="Google Shape;524;p31"/>
          <p:cNvGraphicFramePr/>
          <p:nvPr/>
        </p:nvGraphicFramePr>
        <p:xfrm>
          <a:off x="952500" y="2088750"/>
          <a:ext cx="3000000" cy="3000000"/>
        </p:xfrm>
        <a:graphic>
          <a:graphicData uri="http://schemas.openxmlformats.org/drawingml/2006/table">
            <a:tbl>
              <a:tblPr>
                <a:noFill/>
                <a:tableStyleId>{561CF9A5-BDF7-4BED-B8A2-528BADDB815B}</a:tableStyleId>
              </a:tblPr>
              <a:tblGrid>
                <a:gridCol w="2727775"/>
                <a:gridCol w="781375"/>
                <a:gridCol w="9705850"/>
              </a:tblGrid>
              <a:tr h="520700">
                <a:tc gridSpan="3">
                  <a:txBody>
                    <a:bodyPr/>
                    <a:lstStyle/>
                    <a:p>
                      <a:pPr indent="0" lvl="0" marL="0" marR="0" rtl="0" algn="l">
                        <a:lnSpc>
                          <a:spcPct val="100000"/>
                        </a:lnSpc>
                        <a:spcBef>
                          <a:spcPts val="0"/>
                        </a:spcBef>
                        <a:spcAft>
                          <a:spcPts val="0"/>
                        </a:spcAft>
                        <a:buClr>
                          <a:srgbClr val="000000"/>
                        </a:buClr>
                        <a:buSzPts val="1600"/>
                        <a:buFont typeface="Arial"/>
                        <a:buNone/>
                      </a:pPr>
                      <a:r>
                        <a:rPr lang="no-NO" sz="1600" u="sng" cap="none" strike="noStrike">
                          <a:solidFill>
                            <a:schemeClr val="dk1"/>
                          </a:solidFill>
                        </a:rPr>
                        <a:t>Definition:</a:t>
                      </a:r>
                      <a:r>
                        <a:rPr lang="no-NO" sz="1600" u="none" cap="none" strike="noStrike">
                          <a:solidFill>
                            <a:schemeClr val="dk1"/>
                          </a:solidFill>
                        </a:rPr>
                        <a:t> destructive effects available upon detonation of a weapon.</a:t>
                      </a:r>
                      <a:endParaRPr sz="1600" u="none" cap="none" strike="noStrike">
                        <a:solidFill>
                          <a:schemeClr val="dk1"/>
                        </a:solidFill>
                      </a:endParaRPr>
                    </a:p>
                  </a:txBody>
                  <a:tcPr marT="91425" marB="9142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hMerge="1"/>
              </a:tr>
              <a:tr h="520700">
                <a:tc gridSpan="2">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KILL EFFECT</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hMerge="1"/>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DEFINITION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BLAST</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no-NO" sz="1400" u="none" cap="none" strike="noStrike">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FRAGMENTATION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no-NO" sz="1400" u="none" cap="none" strike="noStrike">
                          <a:solidFill>
                            <a:schemeClr val="dk1"/>
                          </a:solidFill>
                        </a:rPr>
                        <a:t>The dispersal of shrapnel or debris from an exploding munition. Fragments are propelled outward at high velocity, targeting personnel, equipment, and light structures in the area of effect.</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PENETRATION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no-NO" sz="1400" u="none" cap="none" strike="noStrike">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INCENDIARY</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no-NO" sz="1400" u="none" cap="none" strike="noStrike">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chemeClr val="dk1"/>
                        </a:buClr>
                        <a:buSzPts val="1100"/>
                        <a:buFont typeface="Arial"/>
                        <a:buNone/>
                      </a:pPr>
                      <a:r>
                        <a:rPr b="1" lang="no-NO" sz="1400" u="none" cap="none" strike="noStrike">
                          <a:solidFill>
                            <a:schemeClr val="dk1"/>
                          </a:solidFill>
                        </a:rPr>
                        <a:t>CRATERING</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no-NO" sz="1400" u="none" cap="none" strike="noStrike">
                          <a:solidFill>
                            <a:schemeClr val="dk1"/>
                          </a:solidFill>
                        </a:rPr>
                        <a:t>The formation of a crater in the ground caused by the impact or detonation of a munition. Cratering disrupts mobility and operations, damaging roads, runways, or creating obstacles in the battlefield.</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PERFORATION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no-NO" sz="1400" u="none" cap="none" strike="noStrike">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EARTH SHOCK</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no-NO" sz="1400" u="none" cap="none" strike="noStrike">
                          <a:solidFill>
                            <a:schemeClr val="dk1"/>
                          </a:solidFill>
                        </a:rPr>
                        <a:t>The seismic-like vibrations transmitted through the ground from an explosion. Earth shock can damage underground structures, destabilize foundations, or incapacitate personnel in subterranean environments.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NUCLEAR RADIATION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no-NO" sz="1400" u="none" cap="none" strike="noStrike">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THERMAL RADIATION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no-NO" sz="1400" u="none" cap="none" strike="noStrike">
                          <a:solidFill>
                            <a:schemeClr val="dk1"/>
                          </a:solidFill>
                        </a:rPr>
                        <a:t>The intense heat and light energy emitted by an explosion, especially in nuclear detonations. Thermal radiation causes burns, ignites materials, and can create secondary fires in the target area.</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pic>
        <p:nvPicPr>
          <p:cNvPr id="525" name="Google Shape;525;p31">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14"/>
          <p:cNvPicPr preferRelativeResize="0"/>
          <p:nvPr/>
        </p:nvPicPr>
        <p:blipFill>
          <a:blip r:embed="rId3">
            <a:alphaModFix/>
          </a:blip>
          <a:stretch>
            <a:fillRect/>
          </a:stretch>
        </p:blipFill>
        <p:spPr>
          <a:xfrm>
            <a:off x="1699968" y="1980675"/>
            <a:ext cx="11719415" cy="8711125"/>
          </a:xfrm>
          <a:prstGeom prst="rect">
            <a:avLst/>
          </a:prstGeom>
          <a:noFill/>
          <a:ln>
            <a:noFill/>
          </a:ln>
        </p:spPr>
      </p:pic>
      <p:sp>
        <p:nvSpPr>
          <p:cNvPr id="63" name="Google Shape;63;p14"/>
          <p:cNvSpPr txBox="1"/>
          <p:nvPr/>
        </p:nvSpPr>
        <p:spPr>
          <a:xfrm>
            <a:off x="7127525" y="5536875"/>
            <a:ext cx="2784000" cy="502200"/>
          </a:xfrm>
          <a:prstGeom prst="rect">
            <a:avLst/>
          </a:prstGeom>
          <a:solidFill>
            <a:schemeClr val="l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no-NO">
                <a:solidFill>
                  <a:schemeClr val="dk1"/>
                </a:solidFill>
              </a:rPr>
              <a:t>Olenogersk Research Facility</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1" lang="no-NO">
                <a:solidFill>
                  <a:schemeClr val="dk1"/>
                </a:solidFill>
              </a:rPr>
              <a:t>SRNTGT019</a:t>
            </a:r>
            <a:endParaRPr b="1" i="0" sz="1400" u="none" cap="none" strike="noStrike">
              <a:solidFill>
                <a:schemeClr val="dk1"/>
              </a:solidFill>
              <a:latin typeface="Arial"/>
              <a:ea typeface="Arial"/>
              <a:cs typeface="Arial"/>
              <a:sym typeface="Arial"/>
            </a:endParaRPr>
          </a:p>
        </p:txBody>
      </p:sp>
      <p:cxnSp>
        <p:nvCxnSpPr>
          <p:cNvPr id="64" name="Google Shape;64;p14"/>
          <p:cNvCxnSpPr>
            <a:stCxn id="63" idx="0"/>
          </p:cNvCxnSpPr>
          <p:nvPr/>
        </p:nvCxnSpPr>
        <p:spPr>
          <a:xfrm rot="10800000">
            <a:off x="6146225" y="4318275"/>
            <a:ext cx="2373300" cy="1218600"/>
          </a:xfrm>
          <a:prstGeom prst="straightConnector1">
            <a:avLst/>
          </a:prstGeom>
          <a:noFill/>
          <a:ln cap="flat" cmpd="sng" w="19050">
            <a:solidFill>
              <a:schemeClr val="dk1"/>
            </a:solidFill>
            <a:prstDash val="solid"/>
            <a:round/>
            <a:headEnd len="sm" w="sm" type="none"/>
            <a:tailEnd len="sm" w="sm" type="none"/>
          </a:ln>
        </p:spPr>
      </p:cxnSp>
      <p:sp>
        <p:nvSpPr>
          <p:cNvPr id="65" name="Google Shape;65;p14"/>
          <p:cNvSpPr/>
          <p:nvPr/>
        </p:nvSpPr>
        <p:spPr>
          <a:xfrm>
            <a:off x="5709543" y="3873474"/>
            <a:ext cx="720000" cy="720000"/>
          </a:xfrm>
          <a:prstGeom prst="plus">
            <a:avLst>
              <a:gd fmla="val 40260" name="adj"/>
            </a:avLst>
          </a:prstGeom>
          <a:noFill/>
          <a:ln cap="flat" cmpd="sng" w="28575">
            <a:solidFill>
              <a:schemeClr val="dk1"/>
            </a:solidFill>
            <a:prstDash val="solid"/>
            <a:round/>
            <a:headEnd len="sm" w="sm" type="none"/>
            <a:tailEnd len="sm" w="sm" type="none"/>
          </a:ln>
        </p:spPr>
        <p:txBody>
          <a:bodyPr anchorCtr="0" anchor="ctr" bIns="126000" lIns="0" spcFirstLastPara="1" rIns="0" wrap="square" tIns="0">
            <a:no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chemeClr val="dk1"/>
                </a:solidFill>
                <a:latin typeface="Arial"/>
                <a:ea typeface="Arial"/>
                <a:cs typeface="Arial"/>
                <a:sym typeface="Arial"/>
              </a:rPr>
              <a:t>.</a:t>
            </a:r>
            <a:endParaRPr b="1" i="0" sz="2000" u="none" cap="none" strike="noStrike">
              <a:solidFill>
                <a:schemeClr val="dk1"/>
              </a:solidFill>
              <a:latin typeface="Arial"/>
              <a:ea typeface="Arial"/>
              <a:cs typeface="Arial"/>
              <a:sym typeface="Arial"/>
            </a:endParaRPr>
          </a:p>
        </p:txBody>
      </p:sp>
      <p:grpSp>
        <p:nvGrpSpPr>
          <p:cNvPr id="66" name="Google Shape;66;p14"/>
          <p:cNvGrpSpPr/>
          <p:nvPr/>
        </p:nvGrpSpPr>
        <p:grpSpPr>
          <a:xfrm>
            <a:off x="1" y="0"/>
            <a:ext cx="15119394" cy="1980670"/>
            <a:chOff x="1" y="0"/>
            <a:chExt cx="15119394" cy="1980670"/>
          </a:xfrm>
        </p:grpSpPr>
        <p:sp>
          <p:nvSpPr>
            <p:cNvPr id="67" name="Google Shape;67;p14"/>
            <p:cNvSpPr txBox="1"/>
            <p:nvPr/>
          </p:nvSpPr>
          <p:spPr>
            <a:xfrm>
              <a:off x="9114792" y="556201"/>
              <a:ext cx="2232600" cy="523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68" name="Google Shape;68;p14"/>
            <p:cNvPicPr preferRelativeResize="0"/>
            <p:nvPr/>
          </p:nvPicPr>
          <p:blipFill rotWithShape="1">
            <a:blip r:embed="rId4">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69" name="Google Shape;69;p14"/>
            <p:cNvGrpSpPr/>
            <p:nvPr/>
          </p:nvGrpSpPr>
          <p:grpSpPr>
            <a:xfrm>
              <a:off x="1" y="0"/>
              <a:ext cx="15119394" cy="1921616"/>
              <a:chOff x="1" y="-1616"/>
              <a:chExt cx="15119394" cy="1921616"/>
            </a:xfrm>
          </p:grpSpPr>
          <p:sp>
            <p:nvSpPr>
              <p:cNvPr id="70" name="Google Shape;70;p14"/>
              <p:cNvSpPr/>
              <p:nvPr/>
            </p:nvSpPr>
            <p:spPr>
              <a:xfrm>
                <a:off x="2447778" y="0"/>
                <a:ext cx="6668100" cy="7878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1" name="Google Shape;71;p14"/>
              <p:cNvSpPr/>
              <p:nvPr/>
            </p:nvSpPr>
            <p:spPr>
              <a:xfrm>
                <a:off x="2447567" y="787791"/>
                <a:ext cx="6668100" cy="11322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2" name="Google Shape;72;p14"/>
              <p:cNvSpPr/>
              <p:nvPr/>
            </p:nvSpPr>
            <p:spPr>
              <a:xfrm>
                <a:off x="9115654" y="0"/>
                <a:ext cx="2250900" cy="19200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3" name="Google Shape;73;p14"/>
              <p:cNvSpPr/>
              <p:nvPr/>
            </p:nvSpPr>
            <p:spPr>
              <a:xfrm>
                <a:off x="11366695" y="-1616"/>
                <a:ext cx="3752700" cy="7878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4" name="Google Shape;74;p14"/>
              <p:cNvSpPr/>
              <p:nvPr/>
            </p:nvSpPr>
            <p:spPr>
              <a:xfrm>
                <a:off x="11366694" y="786175"/>
                <a:ext cx="3752700" cy="11337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5" name="Google Shape;75;p14"/>
              <p:cNvSpPr/>
              <p:nvPr/>
            </p:nvSpPr>
            <p:spPr>
              <a:xfrm>
                <a:off x="1" y="0"/>
                <a:ext cx="2446800" cy="19200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76" name="Google Shape;76;p14"/>
            <p:cNvSpPr txBox="1"/>
            <p:nvPr/>
          </p:nvSpPr>
          <p:spPr>
            <a:xfrm>
              <a:off x="2446917" y="21481"/>
              <a:ext cx="66504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Olenogersk Research Facility</a:t>
              </a:r>
              <a:r>
                <a:rPr b="1" i="0" lang="no-NO" sz="2000" u="none" cap="none" strike="noStrike">
                  <a:solidFill>
                    <a:srgbClr val="000000"/>
                  </a:solidFill>
                  <a:latin typeface="Arial"/>
                  <a:ea typeface="Arial"/>
                  <a:cs typeface="Arial"/>
                  <a:sym typeface="Arial"/>
                </a:rPr>
                <a:t>, SRN</a:t>
              </a:r>
              <a:endParaRPr/>
            </a:p>
          </p:txBody>
        </p:sp>
        <p:sp>
          <p:nvSpPr>
            <p:cNvPr id="77" name="Google Shape;77;p14"/>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019</a:t>
              </a:r>
              <a:r>
                <a:rPr b="1" i="0" lang="no-NO" sz="1500" u="none" cap="none" strike="noStrike">
                  <a:solidFill>
                    <a:srgbClr val="000000"/>
                  </a:solidFill>
                  <a:latin typeface="Arial"/>
                  <a:ea typeface="Arial"/>
                  <a:cs typeface="Arial"/>
                  <a:sym typeface="Arial"/>
                </a:rPr>
                <a:t>  CATCODE: </a:t>
              </a:r>
              <a:r>
                <a:rPr b="1" lang="no-NO" sz="1500"/>
                <a:t>5</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07.981 E 033 13.529</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09</a:t>
              </a:r>
              <a:r>
                <a:rPr b="1" i="0" lang="no-NO" sz="1500" u="none" cap="none" strike="noStrike">
                  <a:solidFill>
                    <a:srgbClr val="000000"/>
                  </a:solidFill>
                  <a:latin typeface="Arial"/>
                  <a:ea typeface="Arial"/>
                  <a:cs typeface="Arial"/>
                  <a:sym typeface="Arial"/>
                </a:rPr>
                <a:t> DOI:</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01</a:t>
              </a:r>
              <a:endParaRPr/>
            </a:p>
          </p:txBody>
        </p:sp>
        <p:sp>
          <p:nvSpPr>
            <p:cNvPr id="78" name="Google Shape;78;p14"/>
            <p:cNvSpPr txBox="1"/>
            <p:nvPr/>
          </p:nvSpPr>
          <p:spPr>
            <a:xfrm>
              <a:off x="11364760" y="79905"/>
              <a:ext cx="37527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79" name="Google Shape;79;p14"/>
            <p:cNvSpPr txBox="1"/>
            <p:nvPr/>
          </p:nvSpPr>
          <p:spPr>
            <a:xfrm>
              <a:off x="11347323" y="1112228"/>
              <a:ext cx="3770100" cy="323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sz="1500">
                  <a:solidFill>
                    <a:schemeClr val="dk1"/>
                  </a:solidFill>
                </a:rPr>
                <a:t>2061-JUL-09</a:t>
              </a:r>
              <a:endParaRPr/>
            </a:p>
          </p:txBody>
        </p:sp>
        <p:pic>
          <p:nvPicPr>
            <p:cNvPr descr="D:\GIT PROJECTS\OPAT-background\Virtual Intelligence Service only logo.PNG" id="80" name="Google Shape;80;p14"/>
            <p:cNvPicPr preferRelativeResize="0"/>
            <p:nvPr/>
          </p:nvPicPr>
          <p:blipFill rotWithShape="1">
            <a:blip r:embed="rId5">
              <a:alphaModFix/>
            </a:blip>
            <a:srcRect b="0" l="0" r="0" t="0"/>
            <a:stretch/>
          </p:blipFill>
          <p:spPr>
            <a:xfrm>
              <a:off x="108686" y="21695"/>
              <a:ext cx="2225675" cy="1958975"/>
            </a:xfrm>
            <a:prstGeom prst="rect">
              <a:avLst/>
            </a:prstGeom>
            <a:noFill/>
            <a:ln>
              <a:noFill/>
            </a:ln>
          </p:spPr>
        </p:pic>
        <p:sp>
          <p:nvSpPr>
            <p:cNvPr id="81" name="Google Shape;81;p14"/>
            <p:cNvSpPr/>
            <p:nvPr/>
          </p:nvSpPr>
          <p:spPr>
            <a:xfrm>
              <a:off x="10303776" y="1187827"/>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82" name="Google Shape;82;p14"/>
          <p:cNvSpPr txBox="1"/>
          <p:nvPr/>
        </p:nvSpPr>
        <p:spPr>
          <a:xfrm>
            <a:off x="2435296" y="356146"/>
            <a:ext cx="509532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JOINT OPERATIONS GRAPHIC</a:t>
            </a:r>
            <a:r>
              <a:rPr b="1" i="0" lang="no-NO" sz="2000" u="none" cap="none" strike="noStrike">
                <a:solidFill>
                  <a:schemeClr val="dk1"/>
                </a:solidFill>
                <a:latin typeface="Arial"/>
                <a:ea typeface="Arial"/>
                <a:cs typeface="Arial"/>
                <a:sym typeface="Arial"/>
              </a:rPr>
              <a:t> </a:t>
            </a:r>
            <a:r>
              <a:rPr b="1" lang="no-NO" sz="2000">
                <a:solidFill>
                  <a:schemeClr val="dk1"/>
                </a:solidFill>
              </a:rPr>
              <a:t>1/1</a:t>
            </a:r>
            <a:endParaRPr b="1" i="0" sz="2000" u="none" cap="none" strike="noStrike">
              <a:solidFill>
                <a:srgbClr val="000000"/>
              </a:solidFill>
              <a:latin typeface="Arial"/>
              <a:ea typeface="Arial"/>
              <a:cs typeface="Arial"/>
              <a:sym typeface="Arial"/>
            </a:endParaRPr>
          </a:p>
        </p:txBody>
      </p:sp>
      <p:grpSp>
        <p:nvGrpSpPr>
          <p:cNvPr id="83" name="Google Shape;83;p14"/>
          <p:cNvGrpSpPr/>
          <p:nvPr/>
        </p:nvGrpSpPr>
        <p:grpSpPr>
          <a:xfrm>
            <a:off x="14195180" y="2629410"/>
            <a:ext cx="559046" cy="692832"/>
            <a:chOff x="15526400" y="3343535"/>
            <a:chExt cx="1172983" cy="1324523"/>
          </a:xfrm>
        </p:grpSpPr>
        <p:sp>
          <p:nvSpPr>
            <p:cNvPr id="84" name="Google Shape;84;p14"/>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5" name="Google Shape;85;p14"/>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29" name="Shape 529"/>
        <p:cNvGrpSpPr/>
        <p:nvPr/>
      </p:nvGrpSpPr>
      <p:grpSpPr>
        <a:xfrm>
          <a:off x="0" y="0"/>
          <a:ext cx="0" cy="0"/>
          <a:chOff x="0" y="0"/>
          <a:chExt cx="0" cy="0"/>
        </a:xfrm>
      </p:grpSpPr>
      <p:sp>
        <p:nvSpPr>
          <p:cNvPr id="530" name="Google Shape;530;p32"/>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WEAPONEERING</a:t>
            </a:r>
            <a:endParaRPr b="1" i="0" sz="4200" u="sng" cap="none" strike="noStrike">
              <a:solidFill>
                <a:schemeClr val="dk1"/>
              </a:solidFill>
              <a:latin typeface="Arial"/>
              <a:ea typeface="Arial"/>
              <a:cs typeface="Arial"/>
              <a:sym typeface="Arial"/>
            </a:endParaRPr>
          </a:p>
        </p:txBody>
      </p:sp>
      <p:pic>
        <p:nvPicPr>
          <p:cNvPr id="531" name="Google Shape;531;p32">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
        <p:nvSpPr>
          <p:cNvPr id="532" name="Google Shape;532;p32"/>
          <p:cNvSpPr/>
          <p:nvPr/>
        </p:nvSpPr>
        <p:spPr>
          <a:xfrm>
            <a:off x="3779838" y="4329451"/>
            <a:ext cx="7559675" cy="203132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Fuze delay.</a:t>
            </a:r>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 0 ms = destroy the roof, </a:t>
            </a:r>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10 ms = explode 3 meters below roof, perfect for single storey building, </a:t>
            </a:r>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25 ms = good for all other buildings, explode inside the building. </a:t>
            </a:r>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60 ms for BLU-109 only, for bunkers or more than 20m high buildings.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For all bombs in level bombing, without specific input like impact angle on JDAMs, the higher you drop the bomb, the higher the impact angle. It goes from around 30° at 5000' to 60° at 250000. So basically you for the release profile by indicating the desired angle of impact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36" name="Shape 536"/>
        <p:cNvGrpSpPr/>
        <p:nvPr/>
      </p:nvGrpSpPr>
      <p:grpSpPr>
        <a:xfrm>
          <a:off x="0" y="0"/>
          <a:ext cx="0" cy="0"/>
          <a:chOff x="0" y="0"/>
          <a:chExt cx="0" cy="0"/>
        </a:xfrm>
      </p:grpSpPr>
      <p:sp>
        <p:nvSpPr>
          <p:cNvPr id="537" name="Google Shape;537;p33"/>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RISK ESTIMATE DISTANCES</a:t>
            </a:r>
            <a:endParaRPr b="1" i="0" sz="4200" u="sng" cap="none" strike="noStrike">
              <a:solidFill>
                <a:schemeClr val="dk1"/>
              </a:solidFill>
              <a:latin typeface="Arial"/>
              <a:ea typeface="Arial"/>
              <a:cs typeface="Arial"/>
              <a:sym typeface="Arial"/>
            </a:endParaRPr>
          </a:p>
        </p:txBody>
      </p:sp>
      <p:pic>
        <p:nvPicPr>
          <p:cNvPr id="538" name="Google Shape;538;p33">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aphicFrame>
        <p:nvGraphicFramePr>
          <p:cNvPr id="539" name="Google Shape;539;p33"/>
          <p:cNvGraphicFramePr/>
          <p:nvPr/>
        </p:nvGraphicFramePr>
        <p:xfrm>
          <a:off x="4825999" y="2454116"/>
          <a:ext cx="3000000" cy="3000000"/>
        </p:xfrm>
        <a:graphic>
          <a:graphicData uri="http://schemas.openxmlformats.org/drawingml/2006/table">
            <a:tbl>
              <a:tblPr>
                <a:noFill/>
                <a:tableStyleId>{A84284BE-1E76-4ADB-ABBE-72A1290CFF4E}</a:tableStyleId>
              </a:tblPr>
              <a:tblGrid>
                <a:gridCol w="1328600"/>
                <a:gridCol w="3149150"/>
                <a:gridCol w="989625"/>
              </a:tblGrid>
              <a:tr h="139700">
                <a:tc>
                  <a:txBody>
                    <a:bodyPr/>
                    <a:lstStyle/>
                    <a:p>
                      <a:pPr indent="0" lvl="0" marL="0" marR="0" rtl="0" algn="ctr">
                        <a:lnSpc>
                          <a:spcPct val="115000"/>
                        </a:lnSpc>
                        <a:spcBef>
                          <a:spcPts val="0"/>
                        </a:spcBef>
                        <a:spcAft>
                          <a:spcPts val="0"/>
                        </a:spcAft>
                        <a:buNone/>
                      </a:pPr>
                      <a:r>
                        <a:rPr b="1" lang="no-NO" sz="1100" u="none" cap="none" strike="noStrike">
                          <a:latin typeface="Arial"/>
                          <a:ea typeface="Arial"/>
                          <a:cs typeface="Arial"/>
                          <a:sym typeface="Arial"/>
                        </a:rPr>
                        <a:t>Weapon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ctr">
                        <a:lnSpc>
                          <a:spcPct val="115000"/>
                        </a:lnSpc>
                        <a:spcBef>
                          <a:spcPts val="0"/>
                        </a:spcBef>
                        <a:spcAft>
                          <a:spcPts val="0"/>
                        </a:spcAft>
                        <a:buNone/>
                      </a:pPr>
                      <a:r>
                        <a:rPr b="1" lang="no-NO" sz="1100" u="none" cap="none" strike="noStrike">
                          <a:latin typeface="Arial"/>
                          <a:ea typeface="Arial"/>
                          <a:cs typeface="Arial"/>
                          <a:sym typeface="Arial"/>
                        </a:rPr>
                        <a:t>Description</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ctr">
                        <a:lnSpc>
                          <a:spcPct val="115000"/>
                        </a:lnSpc>
                        <a:spcBef>
                          <a:spcPts val="0"/>
                        </a:spcBef>
                        <a:spcAft>
                          <a:spcPts val="0"/>
                        </a:spcAft>
                        <a:buNone/>
                      </a:pPr>
                      <a:r>
                        <a:rPr b="1" lang="no-NO" sz="1100" u="none" cap="none" strike="noStrike">
                          <a:latin typeface="Arial"/>
                          <a:ea typeface="Arial"/>
                          <a:cs typeface="Arial"/>
                          <a:sym typeface="Arial"/>
                        </a:rPr>
                        <a:t>0,1 % PI</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MK-82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500Ibs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MK-83</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MK-84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GBU-12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500Ibs,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GBU-16</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GBU-10</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GBU-24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2000Ibs, laserguided, PAweway III, BLU-109</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GBU-38</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500Ibs 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GBU-32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1000IbsINS/GPS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GBU-31(V) 1/B</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2000Ibs, 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GBU-31 (V)3(B</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2000Ibs, INS/GPS BLU-109</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CBU-87</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CBU-97</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CBU-103</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CBU-105</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MK20 Rockeye</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AGM-65</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AGM-84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AGM-154A</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Cluster</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AGM154C</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500Ibs, hardened targets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2.75” Rockets</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APKWS rockets</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30mm gun</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75</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20mm gun</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540" name="Google Shape;540;p33"/>
          <p:cNvSpPr/>
          <p:nvPr/>
        </p:nvSpPr>
        <p:spPr>
          <a:xfrm>
            <a:off x="0" y="0"/>
            <a:ext cx="15119350" cy="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br>
              <a:rPr b="0" i="0" lang="no-NO" sz="1800" u="none" cap="none" strike="noStrike">
                <a:solidFill>
                  <a:schemeClr val="dk1"/>
                </a:solidFill>
                <a:latin typeface="Arial"/>
                <a:ea typeface="Arial"/>
                <a:cs typeface="Arial"/>
                <a:sym typeface="Arial"/>
              </a:rPr>
            </a:br>
            <a:endParaRPr b="0" i="0" sz="1800" u="none" cap="none" strike="noStrike">
              <a:solidFill>
                <a:schemeClr val="dk1"/>
              </a:solidFill>
              <a:latin typeface="Arial"/>
              <a:ea typeface="Arial"/>
              <a:cs typeface="Arial"/>
              <a:sym typeface="Arial"/>
            </a:endParaRPr>
          </a:p>
        </p:txBody>
      </p:sp>
      <p:sp>
        <p:nvSpPr>
          <p:cNvPr id="541" name="Google Shape;541;p33"/>
          <p:cNvSpPr/>
          <p:nvPr/>
        </p:nvSpPr>
        <p:spPr>
          <a:xfrm>
            <a:off x="0" y="0"/>
            <a:ext cx="4989513" cy="7938"/>
          </a:xfrm>
          <a:prstGeom prst="rect">
            <a:avLst/>
          </a:prstGeom>
          <a:solidFill>
            <a:srgbClr val="0000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42" name="Google Shape;542;p33"/>
          <p:cNvSpPr/>
          <p:nvPr/>
        </p:nvSpPr>
        <p:spPr>
          <a:xfrm>
            <a:off x="0" y="9959334"/>
            <a:ext cx="1511935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000"/>
              <a:buFont typeface="Arial"/>
              <a:buNone/>
            </a:pPr>
            <a:r>
              <a:rPr b="0" baseline="30000" i="0" lang="no-NO" sz="1000" u="none" cap="none" strike="noStrike">
                <a:solidFill>
                  <a:schemeClr val="dk1"/>
                </a:solidFill>
                <a:latin typeface="Arial"/>
                <a:ea typeface="Arial"/>
                <a:cs typeface="Arial"/>
                <a:sym typeface="Arial"/>
              </a:rPr>
              <a:t>[1]</a:t>
            </a:r>
            <a:r>
              <a:rPr b="0" i="0" lang="no-NO" sz="1000" u="none" cap="none" strike="noStrike">
                <a:solidFill>
                  <a:schemeClr val="dk1"/>
                </a:solidFill>
                <a:latin typeface="Arial"/>
                <a:ea typeface="Arial"/>
                <a:cs typeface="Arial"/>
                <a:sym typeface="Arial"/>
              </a:rPr>
              <a:t> PI: Probability of incapacitation.Incapacitation means that a soldier that stands within this distance is physically unable to function in an assault within a 5-minute period after an attack. Ordnance delivery inside 0.1% PI distances will be considered as “danger close.”</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46" name="Shape 546"/>
        <p:cNvGrpSpPr/>
        <p:nvPr/>
      </p:nvGrpSpPr>
      <p:grpSpPr>
        <a:xfrm>
          <a:off x="0" y="0"/>
          <a:ext cx="0" cy="0"/>
          <a:chOff x="0" y="0"/>
          <a:chExt cx="0" cy="0"/>
        </a:xfrm>
      </p:grpSpPr>
      <p:sp>
        <p:nvSpPr>
          <p:cNvPr id="547" name="Google Shape;547;p34"/>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COLLATERAL DAMAGE ESTIMATION</a:t>
            </a:r>
            <a:endParaRPr b="1" i="0" sz="4200" u="sng" cap="none" strike="noStrike">
              <a:solidFill>
                <a:schemeClr val="dk1"/>
              </a:solidFill>
              <a:latin typeface="Arial"/>
              <a:ea typeface="Arial"/>
              <a:cs typeface="Arial"/>
              <a:sym typeface="Arial"/>
            </a:endParaRPr>
          </a:p>
        </p:txBody>
      </p:sp>
      <p:pic>
        <p:nvPicPr>
          <p:cNvPr id="548" name="Google Shape;548;p34">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
        <p:nvSpPr>
          <p:cNvPr id="549" name="Google Shape;549;p34"/>
          <p:cNvSpPr txBox="1"/>
          <p:nvPr/>
        </p:nvSpPr>
        <p:spPr>
          <a:xfrm>
            <a:off x="749030" y="4231532"/>
            <a:ext cx="7023370" cy="35394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Collateral Effect Radius (CER) is based in Risk Estimates Distances.</a:t>
            </a:r>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CER is based on Risk Estimate Distances (listed in SPINS).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CDE 1</a:t>
            </a:r>
            <a:r>
              <a:rPr b="0" i="0" lang="no-NO" sz="1400" u="none" cap="none" strike="noStrike">
                <a:solidFill>
                  <a:srgbClr val="000000"/>
                </a:solidFill>
                <a:latin typeface="Arial"/>
                <a:ea typeface="Arial"/>
                <a:cs typeface="Arial"/>
                <a:sym typeface="Arial"/>
              </a:rPr>
              <a:t>: Military target (legal military target), no restriction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CDE 2</a:t>
            </a:r>
            <a:r>
              <a:rPr b="0" i="0" lang="no-NO" sz="1400" u="none" cap="none" strike="noStrike">
                <a:solidFill>
                  <a:srgbClr val="000000"/>
                </a:solidFill>
                <a:latin typeface="Arial"/>
                <a:ea typeface="Arial"/>
                <a:cs typeface="Arial"/>
                <a:sym typeface="Arial"/>
              </a:rPr>
              <a:t>: Structure within CER, but no collateral issue (storage, hut, small construction). No cluster munitions allowed and FAH need to take structure in minde to avoid damage. </a:t>
            </a:r>
            <a:endParaRPr/>
          </a:p>
          <a:p>
            <a:pPr indent="0" lvl="0" marL="0" marR="0" rtl="0" algn="l">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CDE 3</a:t>
            </a:r>
            <a:r>
              <a:rPr b="0" i="0" lang="no-NO" sz="1400" u="none" cap="none" strike="noStrike">
                <a:solidFill>
                  <a:srgbClr val="000000"/>
                </a:solidFill>
                <a:latin typeface="Arial"/>
                <a:ea typeface="Arial"/>
                <a:cs typeface="Arial"/>
                <a:sym typeface="Arial"/>
              </a:rPr>
              <a:t>: Civilian structure within CER  (Residential buildings, houses, structures that can cause secondary explosion, such as fuel storages), Precision guided munitons neededl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CDE 4: </a:t>
            </a:r>
            <a:r>
              <a:rPr b="0" i="0" lang="no-NO" sz="1400" u="none" cap="none" strike="noStrike">
                <a:solidFill>
                  <a:srgbClr val="000000"/>
                </a:solidFill>
                <a:latin typeface="Arial"/>
                <a:ea typeface="Arial"/>
                <a:cs typeface="Arial"/>
                <a:sym typeface="Arial"/>
              </a:rPr>
              <a:t>Civilian structure within CER and likely damaged by attack. Damages minimized by FAH and delayed fuze settings. JFACC approval agency for CDE 4 targets.  (AWACS delegated during missions.</a:t>
            </a:r>
            <a:endParaRPr/>
          </a:p>
          <a:p>
            <a:pPr indent="0" lvl="0" marL="0" marR="0" rtl="0" algn="l">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CDE 5: </a:t>
            </a:r>
            <a:r>
              <a:rPr b="0" i="0" lang="no-NO" sz="1400" u="none" cap="none" strike="noStrike">
                <a:solidFill>
                  <a:srgbClr val="000000"/>
                </a:solidFill>
                <a:latin typeface="Arial"/>
                <a:ea typeface="Arial"/>
                <a:cs typeface="Arial"/>
                <a:sym typeface="Arial"/>
              </a:rPr>
              <a:t>Civilian casualites expected, CJTF-HQ approval needed for striking CDE 5 targets.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5"/>
          <p:cNvPicPr preferRelativeResize="0"/>
          <p:nvPr/>
        </p:nvPicPr>
        <p:blipFill>
          <a:blip r:embed="rId3">
            <a:alphaModFix/>
          </a:blip>
          <a:stretch>
            <a:fillRect/>
          </a:stretch>
        </p:blipFill>
        <p:spPr>
          <a:xfrm>
            <a:off x="171765" y="1980675"/>
            <a:ext cx="14775820" cy="8711125"/>
          </a:xfrm>
          <a:prstGeom prst="rect">
            <a:avLst/>
          </a:prstGeom>
          <a:noFill/>
          <a:ln>
            <a:noFill/>
          </a:ln>
        </p:spPr>
      </p:pic>
      <p:pic>
        <p:nvPicPr>
          <p:cNvPr id="91" name="Google Shape;91;p15"/>
          <p:cNvPicPr preferRelativeResize="0"/>
          <p:nvPr/>
        </p:nvPicPr>
        <p:blipFill rotWithShape="1">
          <a:blip r:embed="rId4">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grpSp>
        <p:nvGrpSpPr>
          <p:cNvPr id="92" name="Google Shape;92;p15"/>
          <p:cNvGrpSpPr/>
          <p:nvPr/>
        </p:nvGrpSpPr>
        <p:grpSpPr>
          <a:xfrm>
            <a:off x="1" y="0"/>
            <a:ext cx="15119349" cy="1980670"/>
            <a:chOff x="1" y="0"/>
            <a:chExt cx="15119349" cy="1980670"/>
          </a:xfrm>
        </p:grpSpPr>
        <p:sp>
          <p:nvSpPr>
            <p:cNvPr id="93" name="Google Shape;93;p15"/>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94" name="Google Shape;94;p15"/>
            <p:cNvPicPr preferRelativeResize="0"/>
            <p:nvPr/>
          </p:nvPicPr>
          <p:blipFill rotWithShape="1">
            <a:blip r:embed="rId4">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95" name="Google Shape;95;p15"/>
            <p:cNvGrpSpPr/>
            <p:nvPr/>
          </p:nvGrpSpPr>
          <p:grpSpPr>
            <a:xfrm>
              <a:off x="1" y="0"/>
              <a:ext cx="15119349" cy="1921524"/>
              <a:chOff x="1" y="-1616"/>
              <a:chExt cx="15119349" cy="1921524"/>
            </a:xfrm>
          </p:grpSpPr>
          <p:sp>
            <p:nvSpPr>
              <p:cNvPr id="96" name="Google Shape;96;p15"/>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7" name="Google Shape;97;p15"/>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8" name="Google Shape;98;p15"/>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9" name="Google Shape;99;p15"/>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0" name="Google Shape;100;p15"/>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1" name="Google Shape;101;p15"/>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02" name="Google Shape;102;p15"/>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Olenogersk Research Facility</a:t>
              </a:r>
              <a:r>
                <a:rPr b="1" i="0" lang="no-NO" sz="2000" u="none" cap="none" strike="noStrike">
                  <a:solidFill>
                    <a:srgbClr val="000000"/>
                  </a:solidFill>
                  <a:latin typeface="Arial"/>
                  <a:ea typeface="Arial"/>
                  <a:cs typeface="Arial"/>
                  <a:sym typeface="Arial"/>
                </a:rPr>
                <a:t>, SRN</a:t>
              </a:r>
              <a:endParaRPr/>
            </a:p>
          </p:txBody>
        </p:sp>
        <p:sp>
          <p:nvSpPr>
            <p:cNvPr id="103" name="Google Shape;103;p15"/>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104" name="Google Shape;104;p15"/>
            <p:cNvPicPr preferRelativeResize="0"/>
            <p:nvPr/>
          </p:nvPicPr>
          <p:blipFill rotWithShape="1">
            <a:blip r:embed="rId5">
              <a:alphaModFix/>
            </a:blip>
            <a:srcRect b="0" l="0" r="0" t="0"/>
            <a:stretch/>
          </p:blipFill>
          <p:spPr>
            <a:xfrm>
              <a:off x="108686" y="21695"/>
              <a:ext cx="2225675" cy="1958975"/>
            </a:xfrm>
            <a:prstGeom prst="rect">
              <a:avLst/>
            </a:prstGeom>
            <a:noFill/>
            <a:ln>
              <a:noFill/>
            </a:ln>
          </p:spPr>
        </p:pic>
        <p:sp>
          <p:nvSpPr>
            <p:cNvPr id="105" name="Google Shape;105;p15"/>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06" name="Google Shape;106;p15"/>
          <p:cNvSpPr txBox="1"/>
          <p:nvPr/>
        </p:nvSpPr>
        <p:spPr>
          <a:xfrm>
            <a:off x="2464354" y="368119"/>
            <a:ext cx="663106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OUTLINE GRAPHIC</a:t>
            </a:r>
            <a:r>
              <a:rPr b="1" i="0" lang="no-NO" sz="2000" u="none" cap="none" strike="noStrike">
                <a:solidFill>
                  <a:schemeClr val="dk1"/>
                </a:solidFill>
                <a:latin typeface="Arial"/>
                <a:ea typeface="Arial"/>
                <a:cs typeface="Arial"/>
                <a:sym typeface="Arial"/>
              </a:rPr>
              <a:t> </a:t>
            </a:r>
            <a:r>
              <a:rPr b="1" lang="no-NO" sz="2000">
                <a:solidFill>
                  <a:schemeClr val="dk1"/>
                </a:solidFill>
              </a:rPr>
              <a:t>1/1</a:t>
            </a:r>
            <a:endParaRPr b="1" i="0" sz="2000" u="none" cap="none" strike="noStrike">
              <a:solidFill>
                <a:srgbClr val="000000"/>
              </a:solidFill>
              <a:latin typeface="Arial"/>
              <a:ea typeface="Arial"/>
              <a:cs typeface="Arial"/>
              <a:sym typeface="Arial"/>
            </a:endParaRPr>
          </a:p>
        </p:txBody>
      </p:sp>
      <p:grpSp>
        <p:nvGrpSpPr>
          <p:cNvPr id="107" name="Google Shape;107;p15"/>
          <p:cNvGrpSpPr/>
          <p:nvPr/>
        </p:nvGrpSpPr>
        <p:grpSpPr>
          <a:xfrm rot="-1010521">
            <a:off x="14195967" y="2629724"/>
            <a:ext cx="559096" cy="692921"/>
            <a:chOff x="15526400" y="3343535"/>
            <a:chExt cx="1172983" cy="1324523"/>
          </a:xfrm>
        </p:grpSpPr>
        <p:sp>
          <p:nvSpPr>
            <p:cNvPr id="108" name="Google Shape;108;p15"/>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9" name="Google Shape;109;p15"/>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grpSp>
        <p:nvGrpSpPr>
          <p:cNvPr id="110" name="Google Shape;110;p15"/>
          <p:cNvGrpSpPr/>
          <p:nvPr/>
        </p:nvGrpSpPr>
        <p:grpSpPr>
          <a:xfrm>
            <a:off x="2429057" y="945322"/>
            <a:ext cx="12688366" cy="785100"/>
            <a:chOff x="2429057" y="945322"/>
            <a:chExt cx="12688366" cy="785100"/>
          </a:xfrm>
        </p:grpSpPr>
        <p:sp>
          <p:nvSpPr>
            <p:cNvPr id="111" name="Google Shape;111;p15"/>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019</a:t>
              </a:r>
              <a:r>
                <a:rPr b="1" i="0" lang="no-NO" sz="1500" u="none" cap="none" strike="noStrike">
                  <a:solidFill>
                    <a:srgbClr val="000000"/>
                  </a:solidFill>
                  <a:latin typeface="Arial"/>
                  <a:ea typeface="Arial"/>
                  <a:cs typeface="Arial"/>
                  <a:sym typeface="Arial"/>
                </a:rPr>
                <a:t>  CATCODE: </a:t>
              </a:r>
              <a:r>
                <a:rPr b="1" lang="no-NO" sz="1500"/>
                <a:t>5</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07.981 E 033 13.529</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09</a:t>
              </a:r>
              <a:r>
                <a:rPr b="1" i="0" lang="no-NO" sz="1500" u="none" cap="none" strike="noStrike">
                  <a:solidFill>
                    <a:srgbClr val="000000"/>
                  </a:solidFill>
                  <a:latin typeface="Arial"/>
                  <a:ea typeface="Arial"/>
                  <a:cs typeface="Arial"/>
                  <a:sym typeface="Arial"/>
                </a:rPr>
                <a:t> DOI:</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01</a:t>
              </a:r>
              <a:endParaRPr/>
            </a:p>
          </p:txBody>
        </p:sp>
        <p:sp>
          <p:nvSpPr>
            <p:cNvPr id="112" name="Google Shape;112;p15"/>
            <p:cNvSpPr txBox="1"/>
            <p:nvPr/>
          </p:nvSpPr>
          <p:spPr>
            <a:xfrm>
              <a:off x="11347323" y="1112228"/>
              <a:ext cx="3770100" cy="323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sz="1500">
                  <a:solidFill>
                    <a:schemeClr val="dk1"/>
                  </a:solidFill>
                </a:rPr>
                <a:t>2061-JUL-09</a:t>
              </a:r>
              <a:endParaRPr/>
            </a:p>
          </p:txBody>
        </p:sp>
      </p:grpSp>
      <p:sp>
        <p:nvSpPr>
          <p:cNvPr id="113" name="Google Shape;113;p15"/>
          <p:cNvSpPr/>
          <p:nvPr/>
        </p:nvSpPr>
        <p:spPr>
          <a:xfrm>
            <a:off x="1369050" y="9359325"/>
            <a:ext cx="503075" cy="315250"/>
          </a:xfrm>
          <a:custGeom>
            <a:rect b="b" l="l" r="r" t="t"/>
            <a:pathLst>
              <a:path extrusionOk="0" h="12610" w="20123">
                <a:moveTo>
                  <a:pt x="0" y="2683"/>
                </a:moveTo>
                <a:lnTo>
                  <a:pt x="1610" y="12610"/>
                </a:lnTo>
                <a:lnTo>
                  <a:pt x="20123" y="9525"/>
                </a:lnTo>
                <a:lnTo>
                  <a:pt x="17708" y="0"/>
                </a:lnTo>
                <a:close/>
              </a:path>
            </a:pathLst>
          </a:custGeom>
          <a:solidFill>
            <a:srgbClr val="FFFFFF">
              <a:alpha val="40000"/>
            </a:srgbClr>
          </a:solidFill>
          <a:ln cap="flat" cmpd="sng" w="28575">
            <a:solidFill>
              <a:schemeClr val="lt1"/>
            </a:solidFill>
            <a:prstDash val="solid"/>
            <a:round/>
            <a:headEnd len="med" w="med" type="none"/>
            <a:tailEnd len="med" w="med" type="none"/>
          </a:ln>
        </p:spPr>
      </p:sp>
      <p:sp>
        <p:nvSpPr>
          <p:cNvPr id="114" name="Google Shape;114;p15"/>
          <p:cNvSpPr txBox="1"/>
          <p:nvPr/>
        </p:nvSpPr>
        <p:spPr>
          <a:xfrm>
            <a:off x="1369050" y="9884750"/>
            <a:ext cx="2784000" cy="502200"/>
          </a:xfrm>
          <a:prstGeom prst="rect">
            <a:avLst/>
          </a:prstGeom>
          <a:solidFill>
            <a:schemeClr val="l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no-NO">
                <a:solidFill>
                  <a:schemeClr val="dk1"/>
                </a:solidFill>
              </a:rPr>
              <a:t>Olenogersk Research Facility</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1" lang="no-NO">
                <a:solidFill>
                  <a:schemeClr val="dk1"/>
                </a:solidFill>
              </a:rPr>
              <a:t>SRNTGT019</a:t>
            </a:r>
            <a:endParaRPr b="1" i="0" sz="1400" u="none" cap="none" strike="noStrike">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16"/>
          <p:cNvPicPr preferRelativeResize="0"/>
          <p:nvPr/>
        </p:nvPicPr>
        <p:blipFill>
          <a:blip r:embed="rId3">
            <a:alphaModFix/>
          </a:blip>
          <a:stretch>
            <a:fillRect/>
          </a:stretch>
        </p:blipFill>
        <p:spPr>
          <a:xfrm>
            <a:off x="1109182" y="1980675"/>
            <a:ext cx="12900987" cy="8711125"/>
          </a:xfrm>
          <a:prstGeom prst="rect">
            <a:avLst/>
          </a:prstGeom>
          <a:noFill/>
          <a:ln>
            <a:noFill/>
          </a:ln>
        </p:spPr>
      </p:pic>
      <p:sp>
        <p:nvSpPr>
          <p:cNvPr id="120" name="Google Shape;120;p16"/>
          <p:cNvSpPr txBox="1"/>
          <p:nvPr/>
        </p:nvSpPr>
        <p:spPr>
          <a:xfrm>
            <a:off x="4537224" y="55346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A</a:t>
            </a:r>
            <a:endParaRPr b="1" i="0" sz="1400" u="none" cap="none" strike="noStrike">
              <a:solidFill>
                <a:schemeClr val="dk1"/>
              </a:solidFill>
              <a:latin typeface="Arial"/>
              <a:ea typeface="Arial"/>
              <a:cs typeface="Arial"/>
              <a:sym typeface="Arial"/>
            </a:endParaRPr>
          </a:p>
        </p:txBody>
      </p:sp>
      <p:sp>
        <p:nvSpPr>
          <p:cNvPr id="121" name="Google Shape;121;p16"/>
          <p:cNvSpPr txBox="1"/>
          <p:nvPr/>
        </p:nvSpPr>
        <p:spPr>
          <a:xfrm>
            <a:off x="5584374" y="704242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B</a:t>
            </a:r>
            <a:endParaRPr b="1" i="0" sz="1400" u="none" cap="none" strike="noStrike">
              <a:solidFill>
                <a:schemeClr val="dk1"/>
              </a:solidFill>
              <a:latin typeface="Arial"/>
              <a:ea typeface="Arial"/>
              <a:cs typeface="Arial"/>
              <a:sym typeface="Arial"/>
            </a:endParaRPr>
          </a:p>
        </p:txBody>
      </p:sp>
      <p:sp>
        <p:nvSpPr>
          <p:cNvPr id="122" name="Google Shape;122;p16"/>
          <p:cNvSpPr txBox="1"/>
          <p:nvPr/>
        </p:nvSpPr>
        <p:spPr>
          <a:xfrm>
            <a:off x="5584373" y="73356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C</a:t>
            </a:r>
            <a:endParaRPr b="1" i="0" sz="1400" u="none" cap="none" strike="noStrike">
              <a:solidFill>
                <a:schemeClr val="dk1"/>
              </a:solidFill>
              <a:latin typeface="Arial"/>
              <a:ea typeface="Arial"/>
              <a:cs typeface="Arial"/>
              <a:sym typeface="Arial"/>
            </a:endParaRPr>
          </a:p>
        </p:txBody>
      </p:sp>
      <p:cxnSp>
        <p:nvCxnSpPr>
          <p:cNvPr id="123" name="Google Shape;123;p16"/>
          <p:cNvCxnSpPr>
            <a:stCxn id="122" idx="3"/>
          </p:cNvCxnSpPr>
          <p:nvPr/>
        </p:nvCxnSpPr>
        <p:spPr>
          <a:xfrm flipH="1" rot="10800000">
            <a:off x="6483473" y="6186525"/>
            <a:ext cx="906900" cy="1291200"/>
          </a:xfrm>
          <a:prstGeom prst="straightConnector1">
            <a:avLst/>
          </a:prstGeom>
          <a:noFill/>
          <a:ln cap="flat" cmpd="sng" w="28575">
            <a:solidFill>
              <a:srgbClr val="FF0000"/>
            </a:solidFill>
            <a:prstDash val="solid"/>
            <a:round/>
            <a:headEnd len="sm" w="sm" type="none"/>
            <a:tailEnd len="sm" w="sm" type="oval"/>
          </a:ln>
        </p:spPr>
      </p:cxnSp>
      <p:sp>
        <p:nvSpPr>
          <p:cNvPr id="124" name="Google Shape;124;p16"/>
          <p:cNvSpPr txBox="1"/>
          <p:nvPr/>
        </p:nvSpPr>
        <p:spPr>
          <a:xfrm>
            <a:off x="11273900" y="3444675"/>
            <a:ext cx="2540100" cy="7860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SRNTGT</a:t>
            </a:r>
            <a:r>
              <a:rPr b="1" lang="no-NO" sz="1000"/>
              <a:t>019</a:t>
            </a:r>
            <a:r>
              <a:rPr b="1" i="0" lang="no-NO" sz="1000" u="none" cap="none" strike="noStrike">
                <a:solidFill>
                  <a:srgbClr val="000000"/>
                </a:solidFill>
                <a:latin typeface="Arial"/>
                <a:ea typeface="Arial"/>
                <a:cs typeface="Arial"/>
                <a:sym typeface="Arial"/>
              </a:rPr>
              <a:t>B</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Testing hall</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N 68 07.992 E 033 13.503</a:t>
            </a:r>
            <a:r>
              <a:rPr b="1" i="0" lang="no-NO" sz="1000" u="none" cap="none" strike="noStrike">
                <a:solidFill>
                  <a:srgbClr val="000000"/>
                </a:solidFill>
                <a:latin typeface="Arial"/>
                <a:ea typeface="Arial"/>
                <a:cs typeface="Arial"/>
                <a:sym typeface="Arial"/>
              </a:rPr>
              <a:t> </a:t>
            </a:r>
            <a:endParaRPr/>
          </a:p>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MSL: </a:t>
            </a:r>
            <a:r>
              <a:rPr b="1" lang="no-NO" sz="1000"/>
              <a:t>200</a:t>
            </a:r>
            <a:r>
              <a:rPr b="1" i="0" lang="no-NO"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25" name="Google Shape;125;p16"/>
          <p:cNvSpPr txBox="1"/>
          <p:nvPr/>
        </p:nvSpPr>
        <p:spPr>
          <a:xfrm>
            <a:off x="1304025" y="4337863"/>
            <a:ext cx="2540100" cy="7956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SRNTGT</a:t>
            </a:r>
            <a:r>
              <a:rPr b="1" lang="no-NO" sz="1000"/>
              <a:t>019</a:t>
            </a:r>
            <a:r>
              <a:rPr b="1" i="0" lang="no-NO" sz="1000" u="none" cap="none" strike="noStrike">
                <a:solidFill>
                  <a:srgbClr val="000000"/>
                </a:solidFill>
                <a:latin typeface="Arial"/>
                <a:ea typeface="Arial"/>
                <a:cs typeface="Arial"/>
                <a:sym typeface="Arial"/>
              </a:rPr>
              <a:t>A</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Main laboratory</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N 68 07.987 E 033 13.430</a:t>
            </a:r>
            <a:r>
              <a:rPr b="1" i="0" lang="no-NO" sz="1000" u="none" cap="none" strike="noStrike">
                <a:solidFill>
                  <a:srgbClr val="000000"/>
                </a:solidFill>
                <a:latin typeface="Arial"/>
                <a:ea typeface="Arial"/>
                <a:cs typeface="Arial"/>
                <a:sym typeface="Arial"/>
              </a:rPr>
              <a:t> </a:t>
            </a:r>
            <a:endParaRPr/>
          </a:p>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MSL: </a:t>
            </a:r>
            <a:r>
              <a:rPr b="1" lang="no-NO" sz="1000"/>
              <a:t>225</a:t>
            </a:r>
            <a:r>
              <a:rPr b="1" i="0" lang="no-NO"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grpSp>
        <p:nvGrpSpPr>
          <p:cNvPr id="126" name="Google Shape;126;p16"/>
          <p:cNvGrpSpPr/>
          <p:nvPr/>
        </p:nvGrpSpPr>
        <p:grpSpPr>
          <a:xfrm>
            <a:off x="1" y="0"/>
            <a:ext cx="15119349" cy="1980670"/>
            <a:chOff x="1" y="0"/>
            <a:chExt cx="15119349" cy="1980670"/>
          </a:xfrm>
        </p:grpSpPr>
        <p:sp>
          <p:nvSpPr>
            <p:cNvPr id="127" name="Google Shape;127;p16"/>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128" name="Google Shape;128;p16"/>
            <p:cNvPicPr preferRelativeResize="0"/>
            <p:nvPr/>
          </p:nvPicPr>
          <p:blipFill rotWithShape="1">
            <a:blip r:embed="rId4">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129" name="Google Shape;129;p16"/>
            <p:cNvGrpSpPr/>
            <p:nvPr/>
          </p:nvGrpSpPr>
          <p:grpSpPr>
            <a:xfrm>
              <a:off x="1" y="0"/>
              <a:ext cx="15119349" cy="1921524"/>
              <a:chOff x="1" y="-1616"/>
              <a:chExt cx="15119349" cy="1921524"/>
            </a:xfrm>
          </p:grpSpPr>
          <p:sp>
            <p:nvSpPr>
              <p:cNvPr id="130" name="Google Shape;130;p16"/>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1" name="Google Shape;131;p16"/>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2" name="Google Shape;132;p16"/>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3" name="Google Shape;133;p16"/>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4" name="Google Shape;134;p16"/>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5" name="Google Shape;135;p16"/>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36" name="Google Shape;136;p16"/>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Olenogersk Research Facility</a:t>
              </a:r>
              <a:r>
                <a:rPr b="1" i="0" lang="no-NO" sz="2000" u="none" cap="none" strike="noStrike">
                  <a:solidFill>
                    <a:srgbClr val="000000"/>
                  </a:solidFill>
                  <a:latin typeface="Arial"/>
                  <a:ea typeface="Arial"/>
                  <a:cs typeface="Arial"/>
                  <a:sym typeface="Arial"/>
                </a:rPr>
                <a:t>, SRN</a:t>
              </a:r>
              <a:endParaRPr/>
            </a:p>
          </p:txBody>
        </p:sp>
        <p:sp>
          <p:nvSpPr>
            <p:cNvPr id="137" name="Google Shape;137;p16"/>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138" name="Google Shape;138;p16"/>
            <p:cNvPicPr preferRelativeResize="0"/>
            <p:nvPr/>
          </p:nvPicPr>
          <p:blipFill rotWithShape="1">
            <a:blip r:embed="rId5">
              <a:alphaModFix/>
            </a:blip>
            <a:srcRect b="0" l="0" r="0" t="0"/>
            <a:stretch/>
          </p:blipFill>
          <p:spPr>
            <a:xfrm>
              <a:off x="108686" y="21695"/>
              <a:ext cx="2225675" cy="1958975"/>
            </a:xfrm>
            <a:prstGeom prst="rect">
              <a:avLst/>
            </a:prstGeom>
            <a:noFill/>
            <a:ln>
              <a:noFill/>
            </a:ln>
          </p:spPr>
        </p:pic>
        <p:sp>
          <p:nvSpPr>
            <p:cNvPr id="139" name="Google Shape;139;p16"/>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40" name="Google Shape;140;p16"/>
          <p:cNvSpPr txBox="1"/>
          <p:nvPr/>
        </p:nvSpPr>
        <p:spPr>
          <a:xfrm>
            <a:off x="2452538" y="414673"/>
            <a:ext cx="66603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DESIRED POINT OF IMPACT GRAPHIC </a:t>
            </a:r>
            <a:r>
              <a:rPr b="1" lang="no-NO" sz="2000"/>
              <a:t>1/2</a:t>
            </a:r>
            <a:endParaRPr/>
          </a:p>
        </p:txBody>
      </p:sp>
      <p:grpSp>
        <p:nvGrpSpPr>
          <p:cNvPr id="141" name="Google Shape;141;p16"/>
          <p:cNvGrpSpPr/>
          <p:nvPr/>
        </p:nvGrpSpPr>
        <p:grpSpPr>
          <a:xfrm>
            <a:off x="2429057" y="945322"/>
            <a:ext cx="12688366" cy="785100"/>
            <a:chOff x="2429057" y="945322"/>
            <a:chExt cx="12688366" cy="785100"/>
          </a:xfrm>
        </p:grpSpPr>
        <p:sp>
          <p:nvSpPr>
            <p:cNvPr id="142" name="Google Shape;142;p16"/>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019</a:t>
              </a:r>
              <a:r>
                <a:rPr b="1" i="0" lang="no-NO" sz="1500" u="none" cap="none" strike="noStrike">
                  <a:solidFill>
                    <a:srgbClr val="000000"/>
                  </a:solidFill>
                  <a:latin typeface="Arial"/>
                  <a:ea typeface="Arial"/>
                  <a:cs typeface="Arial"/>
                  <a:sym typeface="Arial"/>
                </a:rPr>
                <a:t>  CATCODE: </a:t>
              </a:r>
              <a:r>
                <a:rPr b="1" lang="no-NO" sz="1500"/>
                <a:t>5</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07.981 E 033 13.529</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09</a:t>
              </a:r>
              <a:r>
                <a:rPr b="1" i="0" lang="no-NO" sz="1500" u="none" cap="none" strike="noStrike">
                  <a:solidFill>
                    <a:srgbClr val="000000"/>
                  </a:solidFill>
                  <a:latin typeface="Arial"/>
                  <a:ea typeface="Arial"/>
                  <a:cs typeface="Arial"/>
                  <a:sym typeface="Arial"/>
                </a:rPr>
                <a:t> DOI:</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01</a:t>
              </a:r>
              <a:endParaRPr/>
            </a:p>
          </p:txBody>
        </p:sp>
        <p:sp>
          <p:nvSpPr>
            <p:cNvPr id="143" name="Google Shape;143;p16"/>
            <p:cNvSpPr txBox="1"/>
            <p:nvPr/>
          </p:nvSpPr>
          <p:spPr>
            <a:xfrm>
              <a:off x="11347323" y="1112228"/>
              <a:ext cx="3770100" cy="323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sz="1500">
                  <a:solidFill>
                    <a:schemeClr val="dk1"/>
                  </a:solidFill>
                </a:rPr>
                <a:t>2061-JUL-09</a:t>
              </a:r>
              <a:endParaRPr/>
            </a:p>
          </p:txBody>
        </p:sp>
      </p:grpSp>
      <p:grpSp>
        <p:nvGrpSpPr>
          <p:cNvPr id="144" name="Google Shape;144;p16"/>
          <p:cNvGrpSpPr/>
          <p:nvPr/>
        </p:nvGrpSpPr>
        <p:grpSpPr>
          <a:xfrm rot="-1010521">
            <a:off x="14195967" y="2629724"/>
            <a:ext cx="559096" cy="692921"/>
            <a:chOff x="15526400" y="3343535"/>
            <a:chExt cx="1172983" cy="1324524"/>
          </a:xfrm>
        </p:grpSpPr>
        <p:sp>
          <p:nvSpPr>
            <p:cNvPr id="145" name="Google Shape;145;p16"/>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6" name="Google Shape;146;p16"/>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147" name="Google Shape;147;p16"/>
          <p:cNvSpPr/>
          <p:nvPr/>
        </p:nvSpPr>
        <p:spPr>
          <a:xfrm>
            <a:off x="6270850" y="5427725"/>
            <a:ext cx="2468425" cy="1539275"/>
          </a:xfrm>
          <a:custGeom>
            <a:rect b="b" l="l" r="r" t="t"/>
            <a:pathLst>
              <a:path extrusionOk="0" h="61571" w="98737">
                <a:moveTo>
                  <a:pt x="0" y="11648"/>
                </a:moveTo>
                <a:lnTo>
                  <a:pt x="6657" y="61571"/>
                </a:lnTo>
                <a:lnTo>
                  <a:pt x="98737" y="47149"/>
                </a:lnTo>
                <a:lnTo>
                  <a:pt x="88752" y="0"/>
                </a:lnTo>
                <a:close/>
              </a:path>
            </a:pathLst>
          </a:custGeom>
          <a:noFill/>
          <a:ln cap="flat" cmpd="sng" w="28575">
            <a:solidFill>
              <a:schemeClr val="lt1"/>
            </a:solidFill>
            <a:prstDash val="solid"/>
            <a:round/>
            <a:headEnd len="med" w="med" type="none"/>
            <a:tailEnd len="med" w="med" type="none"/>
          </a:ln>
        </p:spPr>
      </p:sp>
      <p:cxnSp>
        <p:nvCxnSpPr>
          <p:cNvPr id="148" name="Google Shape;148;p16"/>
          <p:cNvCxnSpPr>
            <a:stCxn id="120" idx="3"/>
          </p:cNvCxnSpPr>
          <p:nvPr/>
        </p:nvCxnSpPr>
        <p:spPr>
          <a:xfrm>
            <a:off x="5436324" y="5676725"/>
            <a:ext cx="1195200" cy="486000"/>
          </a:xfrm>
          <a:prstGeom prst="straightConnector1">
            <a:avLst/>
          </a:prstGeom>
          <a:noFill/>
          <a:ln cap="flat" cmpd="sng" w="28575">
            <a:solidFill>
              <a:srgbClr val="FF0000"/>
            </a:solidFill>
            <a:prstDash val="solid"/>
            <a:round/>
            <a:headEnd len="sm" w="sm" type="none"/>
            <a:tailEnd len="sm" w="sm" type="oval"/>
          </a:ln>
        </p:spPr>
      </p:cxnSp>
      <p:cxnSp>
        <p:nvCxnSpPr>
          <p:cNvPr id="149" name="Google Shape;149;p16"/>
          <p:cNvCxnSpPr>
            <a:stCxn id="121" idx="3"/>
          </p:cNvCxnSpPr>
          <p:nvPr/>
        </p:nvCxnSpPr>
        <p:spPr>
          <a:xfrm flipH="1" rot="10800000">
            <a:off x="6483474" y="5844375"/>
            <a:ext cx="882600" cy="1340100"/>
          </a:xfrm>
          <a:prstGeom prst="straightConnector1">
            <a:avLst/>
          </a:prstGeom>
          <a:noFill/>
          <a:ln cap="flat" cmpd="sng" w="28575">
            <a:solidFill>
              <a:srgbClr val="FF0000"/>
            </a:solidFill>
            <a:prstDash val="solid"/>
            <a:round/>
            <a:headEnd len="sm" w="sm" type="none"/>
            <a:tailEnd len="sm" w="sm" type="oval"/>
          </a:ln>
        </p:spPr>
      </p:cxnSp>
      <p:sp>
        <p:nvSpPr>
          <p:cNvPr id="150" name="Google Shape;150;p16"/>
          <p:cNvSpPr txBox="1"/>
          <p:nvPr/>
        </p:nvSpPr>
        <p:spPr>
          <a:xfrm>
            <a:off x="11273900" y="4342700"/>
            <a:ext cx="2540100" cy="7860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SRNTGT</a:t>
            </a:r>
            <a:r>
              <a:rPr b="1" lang="no-NO" sz="1000"/>
              <a:t>019C</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Testing hall</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N 68 07.982 E 033 13.503</a:t>
            </a:r>
            <a:r>
              <a:rPr b="1" i="0" lang="no-NO" sz="1000" u="none" cap="none" strike="noStrike">
                <a:solidFill>
                  <a:srgbClr val="000000"/>
                </a:solidFill>
                <a:latin typeface="Arial"/>
                <a:ea typeface="Arial"/>
                <a:cs typeface="Arial"/>
                <a:sym typeface="Arial"/>
              </a:rPr>
              <a:t> </a:t>
            </a:r>
            <a:endParaRPr/>
          </a:p>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MSL: </a:t>
            </a:r>
            <a:r>
              <a:rPr b="1" lang="no-NO" sz="1000"/>
              <a:t>225</a:t>
            </a:r>
            <a:r>
              <a:rPr b="1" i="0" lang="no-NO"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51" name="Google Shape;151;p16"/>
          <p:cNvSpPr txBox="1"/>
          <p:nvPr/>
        </p:nvSpPr>
        <p:spPr>
          <a:xfrm>
            <a:off x="11273900" y="5240725"/>
            <a:ext cx="2540100" cy="7860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SRNTGT</a:t>
            </a:r>
            <a:r>
              <a:rPr b="1" lang="no-NO" sz="1000"/>
              <a:t>019D</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Testing hall</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N 68 07.971 E 033 13.503</a:t>
            </a:r>
            <a:r>
              <a:rPr b="1" i="0" lang="no-NO" sz="1000" u="none" cap="none" strike="noStrike">
                <a:solidFill>
                  <a:srgbClr val="000000"/>
                </a:solidFill>
                <a:latin typeface="Arial"/>
                <a:ea typeface="Arial"/>
                <a:cs typeface="Arial"/>
                <a:sym typeface="Arial"/>
              </a:rPr>
              <a:t> </a:t>
            </a:r>
            <a:endParaRPr/>
          </a:p>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MSL: </a:t>
            </a:r>
            <a:r>
              <a:rPr b="1" lang="no-NO" sz="1000"/>
              <a:t>225</a:t>
            </a:r>
            <a:r>
              <a:rPr b="1" i="0" lang="no-NO"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52" name="Google Shape;152;p16"/>
          <p:cNvSpPr txBox="1"/>
          <p:nvPr/>
        </p:nvSpPr>
        <p:spPr>
          <a:xfrm>
            <a:off x="11273900" y="6162725"/>
            <a:ext cx="2540100" cy="7860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SRNTGT</a:t>
            </a:r>
            <a:r>
              <a:rPr b="1" lang="no-NO" sz="1000"/>
              <a:t>019E</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Testing hall</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N 68 07.969 E 033 13.570</a:t>
            </a:r>
            <a:r>
              <a:rPr b="1" i="0" lang="no-NO" sz="1000" u="none" cap="none" strike="noStrike">
                <a:solidFill>
                  <a:srgbClr val="000000"/>
                </a:solidFill>
                <a:latin typeface="Arial"/>
                <a:ea typeface="Arial"/>
                <a:cs typeface="Arial"/>
                <a:sym typeface="Arial"/>
              </a:rPr>
              <a:t> </a:t>
            </a:r>
            <a:endParaRPr/>
          </a:p>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MSL: </a:t>
            </a:r>
            <a:r>
              <a:rPr b="1" lang="no-NO" sz="1000"/>
              <a:t>200</a:t>
            </a:r>
            <a:r>
              <a:rPr b="1" i="0" lang="no-NO"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53" name="Google Shape;153;p16"/>
          <p:cNvSpPr txBox="1"/>
          <p:nvPr/>
        </p:nvSpPr>
        <p:spPr>
          <a:xfrm>
            <a:off x="11273900" y="7084725"/>
            <a:ext cx="2540100" cy="7860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SRNTGT</a:t>
            </a:r>
            <a:r>
              <a:rPr b="1" lang="no-NO" sz="1000"/>
              <a:t>019F</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Testing hall</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N 68 07.980 E 033 13.550</a:t>
            </a:r>
            <a:r>
              <a:rPr b="1" i="0" lang="no-NO" sz="1000" u="none" cap="none" strike="noStrike">
                <a:solidFill>
                  <a:srgbClr val="000000"/>
                </a:solidFill>
                <a:latin typeface="Arial"/>
                <a:ea typeface="Arial"/>
                <a:cs typeface="Arial"/>
                <a:sym typeface="Arial"/>
              </a:rPr>
              <a:t> </a:t>
            </a:r>
            <a:endParaRPr/>
          </a:p>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MSL: </a:t>
            </a:r>
            <a:r>
              <a:rPr b="1" lang="no-NO" sz="1000"/>
              <a:t>250</a:t>
            </a:r>
            <a:r>
              <a:rPr b="1" i="0" lang="no-NO"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54" name="Google Shape;154;p16"/>
          <p:cNvSpPr txBox="1"/>
          <p:nvPr/>
        </p:nvSpPr>
        <p:spPr>
          <a:xfrm>
            <a:off x="11273900" y="8006725"/>
            <a:ext cx="2540100" cy="7860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SRNTGT</a:t>
            </a:r>
            <a:r>
              <a:rPr b="1" lang="no-NO" sz="1000"/>
              <a:t>019G</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Testing hall</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N 68 07.990 E 033 13.590</a:t>
            </a:r>
            <a:endParaRPr/>
          </a:p>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DPI MSL: </a:t>
            </a:r>
            <a:r>
              <a:rPr b="1" lang="no-NO" sz="1000"/>
              <a:t>250</a:t>
            </a:r>
            <a:r>
              <a:rPr b="1" i="0" lang="no-NO"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55" name="Google Shape;155;p16"/>
          <p:cNvSpPr txBox="1"/>
          <p:nvPr/>
        </p:nvSpPr>
        <p:spPr>
          <a:xfrm>
            <a:off x="5584373" y="762892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a:t>
            </a:r>
            <a:r>
              <a:rPr b="1" lang="no-NO">
                <a:solidFill>
                  <a:schemeClr val="dk1"/>
                </a:solidFill>
              </a:rPr>
              <a:t>D</a:t>
            </a:r>
            <a:endParaRPr b="1" i="0" sz="1400" u="none" cap="none" strike="noStrike">
              <a:solidFill>
                <a:schemeClr val="dk1"/>
              </a:solidFill>
              <a:latin typeface="Arial"/>
              <a:ea typeface="Arial"/>
              <a:cs typeface="Arial"/>
              <a:sym typeface="Arial"/>
            </a:endParaRPr>
          </a:p>
        </p:txBody>
      </p:sp>
      <p:cxnSp>
        <p:nvCxnSpPr>
          <p:cNvPr id="156" name="Google Shape;156;p16"/>
          <p:cNvCxnSpPr>
            <a:stCxn id="155" idx="3"/>
          </p:cNvCxnSpPr>
          <p:nvPr/>
        </p:nvCxnSpPr>
        <p:spPr>
          <a:xfrm flipH="1" rot="10800000">
            <a:off x="6483473" y="6491775"/>
            <a:ext cx="968100" cy="1279200"/>
          </a:xfrm>
          <a:prstGeom prst="straightConnector1">
            <a:avLst/>
          </a:prstGeom>
          <a:noFill/>
          <a:ln cap="flat" cmpd="sng" w="28575">
            <a:solidFill>
              <a:srgbClr val="FF0000"/>
            </a:solidFill>
            <a:prstDash val="solid"/>
            <a:round/>
            <a:headEnd len="sm" w="sm" type="none"/>
            <a:tailEnd len="sm" w="sm" type="oval"/>
          </a:ln>
        </p:spPr>
      </p:cxnSp>
      <p:sp>
        <p:nvSpPr>
          <p:cNvPr id="157" name="Google Shape;157;p16"/>
          <p:cNvSpPr txBox="1"/>
          <p:nvPr/>
        </p:nvSpPr>
        <p:spPr>
          <a:xfrm>
            <a:off x="9112849" y="64917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a:t>
            </a:r>
            <a:r>
              <a:rPr b="1" lang="no-NO">
                <a:solidFill>
                  <a:schemeClr val="dk1"/>
                </a:solidFill>
              </a:rPr>
              <a:t>G</a:t>
            </a:r>
            <a:endParaRPr b="1" i="0" sz="1400" u="none" cap="none" strike="noStrike">
              <a:solidFill>
                <a:schemeClr val="dk1"/>
              </a:solidFill>
              <a:latin typeface="Arial"/>
              <a:ea typeface="Arial"/>
              <a:cs typeface="Arial"/>
              <a:sym typeface="Arial"/>
            </a:endParaRPr>
          </a:p>
        </p:txBody>
      </p:sp>
      <p:sp>
        <p:nvSpPr>
          <p:cNvPr id="158" name="Google Shape;158;p16"/>
          <p:cNvSpPr txBox="1"/>
          <p:nvPr/>
        </p:nvSpPr>
        <p:spPr>
          <a:xfrm>
            <a:off x="9112848" y="678502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a:t>
            </a:r>
            <a:r>
              <a:rPr b="1" lang="no-NO">
                <a:solidFill>
                  <a:schemeClr val="dk1"/>
                </a:solidFill>
              </a:rPr>
              <a:t>F</a:t>
            </a:r>
            <a:endParaRPr b="1" i="0" sz="1400" u="none" cap="none" strike="noStrike">
              <a:solidFill>
                <a:schemeClr val="dk1"/>
              </a:solidFill>
              <a:latin typeface="Arial"/>
              <a:ea typeface="Arial"/>
              <a:cs typeface="Arial"/>
              <a:sym typeface="Arial"/>
            </a:endParaRPr>
          </a:p>
        </p:txBody>
      </p:sp>
      <p:cxnSp>
        <p:nvCxnSpPr>
          <p:cNvPr id="159" name="Google Shape;159;p16"/>
          <p:cNvCxnSpPr>
            <a:stCxn id="158" idx="1"/>
          </p:cNvCxnSpPr>
          <p:nvPr/>
        </p:nvCxnSpPr>
        <p:spPr>
          <a:xfrm rot="10800000">
            <a:off x="8184048" y="6059475"/>
            <a:ext cx="928800" cy="867600"/>
          </a:xfrm>
          <a:prstGeom prst="straightConnector1">
            <a:avLst/>
          </a:prstGeom>
          <a:noFill/>
          <a:ln cap="flat" cmpd="sng" w="28575">
            <a:solidFill>
              <a:srgbClr val="FF0000"/>
            </a:solidFill>
            <a:prstDash val="solid"/>
            <a:round/>
            <a:headEnd len="sm" w="sm" type="none"/>
            <a:tailEnd len="sm" w="sm" type="oval"/>
          </a:ln>
        </p:spPr>
      </p:cxnSp>
      <p:cxnSp>
        <p:nvCxnSpPr>
          <p:cNvPr id="160" name="Google Shape;160;p16"/>
          <p:cNvCxnSpPr>
            <a:stCxn id="157" idx="1"/>
          </p:cNvCxnSpPr>
          <p:nvPr/>
        </p:nvCxnSpPr>
        <p:spPr>
          <a:xfrm rot="10800000">
            <a:off x="8123149" y="5717325"/>
            <a:ext cx="989700" cy="916500"/>
          </a:xfrm>
          <a:prstGeom prst="straightConnector1">
            <a:avLst/>
          </a:prstGeom>
          <a:noFill/>
          <a:ln cap="flat" cmpd="sng" w="28575">
            <a:solidFill>
              <a:srgbClr val="FF0000"/>
            </a:solidFill>
            <a:prstDash val="solid"/>
            <a:round/>
            <a:headEnd len="sm" w="sm" type="none"/>
            <a:tailEnd len="sm" w="sm" type="oval"/>
          </a:ln>
        </p:spPr>
      </p:cxnSp>
      <p:sp>
        <p:nvSpPr>
          <p:cNvPr id="161" name="Google Shape;161;p16"/>
          <p:cNvSpPr txBox="1"/>
          <p:nvPr/>
        </p:nvSpPr>
        <p:spPr>
          <a:xfrm>
            <a:off x="9112848" y="70782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a:t>
            </a:r>
            <a:r>
              <a:rPr b="1" lang="no-NO">
                <a:solidFill>
                  <a:schemeClr val="dk1"/>
                </a:solidFill>
              </a:rPr>
              <a:t>E</a:t>
            </a:r>
            <a:endParaRPr b="1" i="0" sz="1400" u="none" cap="none" strike="noStrike">
              <a:solidFill>
                <a:schemeClr val="dk1"/>
              </a:solidFill>
              <a:latin typeface="Arial"/>
              <a:ea typeface="Arial"/>
              <a:cs typeface="Arial"/>
              <a:sym typeface="Arial"/>
            </a:endParaRPr>
          </a:p>
        </p:txBody>
      </p:sp>
      <p:cxnSp>
        <p:nvCxnSpPr>
          <p:cNvPr id="162" name="Google Shape;162;p16"/>
          <p:cNvCxnSpPr>
            <a:stCxn id="161" idx="1"/>
          </p:cNvCxnSpPr>
          <p:nvPr/>
        </p:nvCxnSpPr>
        <p:spPr>
          <a:xfrm rot="10800000">
            <a:off x="8220948" y="6352425"/>
            <a:ext cx="891900" cy="867900"/>
          </a:xfrm>
          <a:prstGeom prst="straightConnector1">
            <a:avLst/>
          </a:prstGeom>
          <a:noFill/>
          <a:ln cap="flat" cmpd="sng" w="28575">
            <a:solidFill>
              <a:srgbClr val="FF0000"/>
            </a:solidFill>
            <a:prstDash val="solid"/>
            <a:round/>
            <a:headEnd len="sm" w="sm" type="none"/>
            <a:tailEnd len="sm" w="sm" type="oval"/>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17"/>
          <p:cNvPicPr preferRelativeResize="0"/>
          <p:nvPr/>
        </p:nvPicPr>
        <p:blipFill>
          <a:blip r:embed="rId3">
            <a:alphaModFix/>
          </a:blip>
          <a:stretch>
            <a:fillRect/>
          </a:stretch>
        </p:blipFill>
        <p:spPr>
          <a:xfrm>
            <a:off x="1109182" y="1980675"/>
            <a:ext cx="12900987" cy="8711125"/>
          </a:xfrm>
          <a:prstGeom prst="rect">
            <a:avLst/>
          </a:prstGeom>
          <a:noFill/>
          <a:ln>
            <a:noFill/>
          </a:ln>
        </p:spPr>
      </p:pic>
      <p:sp>
        <p:nvSpPr>
          <p:cNvPr id="168" name="Google Shape;168;p17"/>
          <p:cNvSpPr txBox="1"/>
          <p:nvPr/>
        </p:nvSpPr>
        <p:spPr>
          <a:xfrm>
            <a:off x="4537224" y="55346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A</a:t>
            </a:r>
            <a:endParaRPr b="1" i="0" sz="1400" u="none" cap="none" strike="noStrike">
              <a:solidFill>
                <a:schemeClr val="dk1"/>
              </a:solidFill>
              <a:latin typeface="Arial"/>
              <a:ea typeface="Arial"/>
              <a:cs typeface="Arial"/>
              <a:sym typeface="Arial"/>
            </a:endParaRPr>
          </a:p>
        </p:txBody>
      </p:sp>
      <p:sp>
        <p:nvSpPr>
          <p:cNvPr id="169" name="Google Shape;169;p17"/>
          <p:cNvSpPr txBox="1"/>
          <p:nvPr/>
        </p:nvSpPr>
        <p:spPr>
          <a:xfrm>
            <a:off x="5584374" y="704242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B</a:t>
            </a:r>
            <a:endParaRPr b="1" i="0" sz="1400" u="none" cap="none" strike="noStrike">
              <a:solidFill>
                <a:schemeClr val="dk1"/>
              </a:solidFill>
              <a:latin typeface="Arial"/>
              <a:ea typeface="Arial"/>
              <a:cs typeface="Arial"/>
              <a:sym typeface="Arial"/>
            </a:endParaRPr>
          </a:p>
        </p:txBody>
      </p:sp>
      <p:sp>
        <p:nvSpPr>
          <p:cNvPr id="170" name="Google Shape;170;p17"/>
          <p:cNvSpPr txBox="1"/>
          <p:nvPr/>
        </p:nvSpPr>
        <p:spPr>
          <a:xfrm>
            <a:off x="5584373" y="73356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C</a:t>
            </a:r>
            <a:endParaRPr b="1" i="0" sz="1400" u="none" cap="none" strike="noStrike">
              <a:solidFill>
                <a:schemeClr val="dk1"/>
              </a:solidFill>
              <a:latin typeface="Arial"/>
              <a:ea typeface="Arial"/>
              <a:cs typeface="Arial"/>
              <a:sym typeface="Arial"/>
            </a:endParaRPr>
          </a:p>
        </p:txBody>
      </p:sp>
      <p:cxnSp>
        <p:nvCxnSpPr>
          <p:cNvPr id="171" name="Google Shape;171;p17"/>
          <p:cNvCxnSpPr>
            <a:stCxn id="170" idx="3"/>
          </p:cNvCxnSpPr>
          <p:nvPr/>
        </p:nvCxnSpPr>
        <p:spPr>
          <a:xfrm flipH="1" rot="10800000">
            <a:off x="6483473" y="6186525"/>
            <a:ext cx="906900" cy="1291200"/>
          </a:xfrm>
          <a:prstGeom prst="straightConnector1">
            <a:avLst/>
          </a:prstGeom>
          <a:noFill/>
          <a:ln cap="flat" cmpd="sng" w="28575">
            <a:solidFill>
              <a:srgbClr val="FF0000"/>
            </a:solidFill>
            <a:prstDash val="solid"/>
            <a:round/>
            <a:headEnd len="sm" w="sm" type="none"/>
            <a:tailEnd len="sm" w="sm" type="oval"/>
          </a:ln>
        </p:spPr>
      </p:cxnSp>
      <p:grpSp>
        <p:nvGrpSpPr>
          <p:cNvPr id="172" name="Google Shape;172;p17"/>
          <p:cNvGrpSpPr/>
          <p:nvPr/>
        </p:nvGrpSpPr>
        <p:grpSpPr>
          <a:xfrm>
            <a:off x="1" y="0"/>
            <a:ext cx="15119394" cy="1980670"/>
            <a:chOff x="1" y="0"/>
            <a:chExt cx="15119394" cy="1980670"/>
          </a:xfrm>
        </p:grpSpPr>
        <p:sp>
          <p:nvSpPr>
            <p:cNvPr id="173" name="Google Shape;173;p17"/>
            <p:cNvSpPr txBox="1"/>
            <p:nvPr/>
          </p:nvSpPr>
          <p:spPr>
            <a:xfrm>
              <a:off x="9114792" y="556201"/>
              <a:ext cx="2232600" cy="523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174" name="Google Shape;174;p17"/>
            <p:cNvPicPr preferRelativeResize="0"/>
            <p:nvPr/>
          </p:nvPicPr>
          <p:blipFill rotWithShape="1">
            <a:blip r:embed="rId4">
              <a:alphaModFix/>
            </a:blip>
            <a:srcRect b="517"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175" name="Google Shape;175;p17"/>
            <p:cNvGrpSpPr/>
            <p:nvPr/>
          </p:nvGrpSpPr>
          <p:grpSpPr>
            <a:xfrm>
              <a:off x="1" y="0"/>
              <a:ext cx="15119394" cy="1921616"/>
              <a:chOff x="1" y="-1616"/>
              <a:chExt cx="15119394" cy="1921616"/>
            </a:xfrm>
          </p:grpSpPr>
          <p:sp>
            <p:nvSpPr>
              <p:cNvPr id="176" name="Google Shape;176;p17"/>
              <p:cNvSpPr/>
              <p:nvPr/>
            </p:nvSpPr>
            <p:spPr>
              <a:xfrm>
                <a:off x="2447778" y="0"/>
                <a:ext cx="6668100" cy="7878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7" name="Google Shape;177;p17"/>
              <p:cNvSpPr/>
              <p:nvPr/>
            </p:nvSpPr>
            <p:spPr>
              <a:xfrm>
                <a:off x="2447567" y="787791"/>
                <a:ext cx="6668100" cy="11322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8" name="Google Shape;178;p17"/>
              <p:cNvSpPr/>
              <p:nvPr/>
            </p:nvSpPr>
            <p:spPr>
              <a:xfrm>
                <a:off x="9115654" y="0"/>
                <a:ext cx="2250900" cy="19200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9" name="Google Shape;179;p17"/>
              <p:cNvSpPr/>
              <p:nvPr/>
            </p:nvSpPr>
            <p:spPr>
              <a:xfrm>
                <a:off x="11366695" y="-1616"/>
                <a:ext cx="3752700" cy="7878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80" name="Google Shape;180;p17"/>
              <p:cNvSpPr/>
              <p:nvPr/>
            </p:nvSpPr>
            <p:spPr>
              <a:xfrm>
                <a:off x="11366694" y="786175"/>
                <a:ext cx="3752700" cy="11337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81" name="Google Shape;181;p17"/>
              <p:cNvSpPr/>
              <p:nvPr/>
            </p:nvSpPr>
            <p:spPr>
              <a:xfrm>
                <a:off x="1" y="0"/>
                <a:ext cx="2446800" cy="19200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82" name="Google Shape;182;p17"/>
            <p:cNvSpPr txBox="1"/>
            <p:nvPr/>
          </p:nvSpPr>
          <p:spPr>
            <a:xfrm>
              <a:off x="2446917" y="21481"/>
              <a:ext cx="66504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Olenogersk Research Facility</a:t>
              </a:r>
              <a:r>
                <a:rPr b="1" i="0" lang="no-NO" sz="2000" u="none" cap="none" strike="noStrike">
                  <a:solidFill>
                    <a:srgbClr val="000000"/>
                  </a:solidFill>
                  <a:latin typeface="Arial"/>
                  <a:ea typeface="Arial"/>
                  <a:cs typeface="Arial"/>
                  <a:sym typeface="Arial"/>
                </a:rPr>
                <a:t>, SRN</a:t>
              </a:r>
              <a:endParaRPr/>
            </a:p>
          </p:txBody>
        </p:sp>
        <p:sp>
          <p:nvSpPr>
            <p:cNvPr id="183" name="Google Shape;183;p17"/>
            <p:cNvSpPr txBox="1"/>
            <p:nvPr/>
          </p:nvSpPr>
          <p:spPr>
            <a:xfrm>
              <a:off x="11364760" y="79905"/>
              <a:ext cx="37527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184" name="Google Shape;184;p17"/>
            <p:cNvPicPr preferRelativeResize="0"/>
            <p:nvPr/>
          </p:nvPicPr>
          <p:blipFill rotWithShape="1">
            <a:blip r:embed="rId5">
              <a:alphaModFix/>
            </a:blip>
            <a:srcRect b="0" l="0" r="0" t="0"/>
            <a:stretch/>
          </p:blipFill>
          <p:spPr>
            <a:xfrm>
              <a:off x="108686" y="21695"/>
              <a:ext cx="2225675" cy="1958975"/>
            </a:xfrm>
            <a:prstGeom prst="rect">
              <a:avLst/>
            </a:prstGeom>
            <a:noFill/>
            <a:ln>
              <a:noFill/>
            </a:ln>
          </p:spPr>
        </p:pic>
        <p:sp>
          <p:nvSpPr>
            <p:cNvPr id="185" name="Google Shape;185;p17"/>
            <p:cNvSpPr/>
            <p:nvPr/>
          </p:nvSpPr>
          <p:spPr>
            <a:xfrm>
              <a:off x="10303776" y="1187827"/>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86" name="Google Shape;186;p17"/>
          <p:cNvSpPr txBox="1"/>
          <p:nvPr/>
        </p:nvSpPr>
        <p:spPr>
          <a:xfrm>
            <a:off x="2452538" y="414673"/>
            <a:ext cx="66603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DESIRED POINT OF IMPACT GRAPHIC </a:t>
            </a:r>
            <a:r>
              <a:rPr b="1" lang="no-NO" sz="2000"/>
              <a:t>2</a:t>
            </a:r>
            <a:r>
              <a:rPr b="1" lang="no-NO" sz="2000"/>
              <a:t>/2</a:t>
            </a:r>
            <a:endParaRPr/>
          </a:p>
        </p:txBody>
      </p:sp>
      <p:grpSp>
        <p:nvGrpSpPr>
          <p:cNvPr id="187" name="Google Shape;187;p17"/>
          <p:cNvGrpSpPr/>
          <p:nvPr/>
        </p:nvGrpSpPr>
        <p:grpSpPr>
          <a:xfrm>
            <a:off x="2429057" y="945322"/>
            <a:ext cx="12688366" cy="785100"/>
            <a:chOff x="2429057" y="945322"/>
            <a:chExt cx="12688366" cy="785100"/>
          </a:xfrm>
        </p:grpSpPr>
        <p:sp>
          <p:nvSpPr>
            <p:cNvPr id="188" name="Google Shape;188;p17"/>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019</a:t>
              </a:r>
              <a:r>
                <a:rPr b="1" i="0" lang="no-NO" sz="1500" u="none" cap="none" strike="noStrike">
                  <a:solidFill>
                    <a:srgbClr val="000000"/>
                  </a:solidFill>
                  <a:latin typeface="Arial"/>
                  <a:ea typeface="Arial"/>
                  <a:cs typeface="Arial"/>
                  <a:sym typeface="Arial"/>
                </a:rPr>
                <a:t>  CATCODE: </a:t>
              </a:r>
              <a:r>
                <a:rPr b="1" lang="no-NO" sz="1500"/>
                <a:t>5</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07.981 E 033 13.529</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09</a:t>
              </a:r>
              <a:r>
                <a:rPr b="1" i="0" lang="no-NO" sz="1500" u="none" cap="none" strike="noStrike">
                  <a:solidFill>
                    <a:srgbClr val="000000"/>
                  </a:solidFill>
                  <a:latin typeface="Arial"/>
                  <a:ea typeface="Arial"/>
                  <a:cs typeface="Arial"/>
                  <a:sym typeface="Arial"/>
                </a:rPr>
                <a:t> DOI:</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01</a:t>
              </a:r>
              <a:endParaRPr/>
            </a:p>
          </p:txBody>
        </p:sp>
        <p:sp>
          <p:nvSpPr>
            <p:cNvPr id="189" name="Google Shape;189;p17"/>
            <p:cNvSpPr txBox="1"/>
            <p:nvPr/>
          </p:nvSpPr>
          <p:spPr>
            <a:xfrm>
              <a:off x="11347323" y="1112228"/>
              <a:ext cx="3770100" cy="323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sz="1500">
                  <a:solidFill>
                    <a:schemeClr val="dk1"/>
                  </a:solidFill>
                </a:rPr>
                <a:t>2061-JUL-09</a:t>
              </a:r>
              <a:endParaRPr/>
            </a:p>
          </p:txBody>
        </p:sp>
      </p:grpSp>
      <p:grpSp>
        <p:nvGrpSpPr>
          <p:cNvPr id="190" name="Google Shape;190;p17"/>
          <p:cNvGrpSpPr/>
          <p:nvPr/>
        </p:nvGrpSpPr>
        <p:grpSpPr>
          <a:xfrm rot="-1010521">
            <a:off x="14195967" y="2629724"/>
            <a:ext cx="559096" cy="692921"/>
            <a:chOff x="15526400" y="3343535"/>
            <a:chExt cx="1172983" cy="1324524"/>
          </a:xfrm>
        </p:grpSpPr>
        <p:sp>
          <p:nvSpPr>
            <p:cNvPr id="191" name="Google Shape;191;p17"/>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2" name="Google Shape;192;p17"/>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193" name="Google Shape;193;p17"/>
          <p:cNvSpPr/>
          <p:nvPr/>
        </p:nvSpPr>
        <p:spPr>
          <a:xfrm>
            <a:off x="6270850" y="5427725"/>
            <a:ext cx="2468425" cy="1539275"/>
          </a:xfrm>
          <a:custGeom>
            <a:rect b="b" l="l" r="r" t="t"/>
            <a:pathLst>
              <a:path extrusionOk="0" h="61571" w="98737">
                <a:moveTo>
                  <a:pt x="0" y="11648"/>
                </a:moveTo>
                <a:lnTo>
                  <a:pt x="6657" y="61571"/>
                </a:lnTo>
                <a:lnTo>
                  <a:pt x="98737" y="47149"/>
                </a:lnTo>
                <a:lnTo>
                  <a:pt x="88752" y="0"/>
                </a:lnTo>
                <a:close/>
              </a:path>
            </a:pathLst>
          </a:custGeom>
          <a:noFill/>
          <a:ln cap="flat" cmpd="sng" w="28575">
            <a:solidFill>
              <a:schemeClr val="lt1"/>
            </a:solidFill>
            <a:prstDash val="solid"/>
            <a:round/>
            <a:headEnd len="med" w="med" type="none"/>
            <a:tailEnd len="med" w="med" type="none"/>
          </a:ln>
        </p:spPr>
      </p:sp>
      <p:cxnSp>
        <p:nvCxnSpPr>
          <p:cNvPr id="194" name="Google Shape;194;p17"/>
          <p:cNvCxnSpPr>
            <a:stCxn id="168" idx="3"/>
          </p:cNvCxnSpPr>
          <p:nvPr/>
        </p:nvCxnSpPr>
        <p:spPr>
          <a:xfrm>
            <a:off x="5436324" y="5676725"/>
            <a:ext cx="1195200" cy="486000"/>
          </a:xfrm>
          <a:prstGeom prst="straightConnector1">
            <a:avLst/>
          </a:prstGeom>
          <a:noFill/>
          <a:ln cap="flat" cmpd="sng" w="28575">
            <a:solidFill>
              <a:srgbClr val="FF0000"/>
            </a:solidFill>
            <a:prstDash val="solid"/>
            <a:round/>
            <a:headEnd len="sm" w="sm" type="none"/>
            <a:tailEnd len="sm" w="sm" type="oval"/>
          </a:ln>
        </p:spPr>
      </p:cxnSp>
      <p:cxnSp>
        <p:nvCxnSpPr>
          <p:cNvPr id="195" name="Google Shape;195;p17"/>
          <p:cNvCxnSpPr>
            <a:stCxn id="169" idx="3"/>
          </p:cNvCxnSpPr>
          <p:nvPr/>
        </p:nvCxnSpPr>
        <p:spPr>
          <a:xfrm flipH="1" rot="10800000">
            <a:off x="6483474" y="5844375"/>
            <a:ext cx="882600" cy="1340100"/>
          </a:xfrm>
          <a:prstGeom prst="straightConnector1">
            <a:avLst/>
          </a:prstGeom>
          <a:noFill/>
          <a:ln cap="flat" cmpd="sng" w="28575">
            <a:solidFill>
              <a:srgbClr val="FF0000"/>
            </a:solidFill>
            <a:prstDash val="solid"/>
            <a:round/>
            <a:headEnd len="sm" w="sm" type="none"/>
            <a:tailEnd len="sm" w="sm" type="oval"/>
          </a:ln>
        </p:spPr>
      </p:cxnSp>
      <p:sp>
        <p:nvSpPr>
          <p:cNvPr id="196" name="Google Shape;196;p17"/>
          <p:cNvSpPr txBox="1"/>
          <p:nvPr/>
        </p:nvSpPr>
        <p:spPr>
          <a:xfrm>
            <a:off x="5584373" y="762892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a:t>
            </a:r>
            <a:r>
              <a:rPr b="1" lang="no-NO">
                <a:solidFill>
                  <a:schemeClr val="dk1"/>
                </a:solidFill>
              </a:rPr>
              <a:t>D</a:t>
            </a:r>
            <a:endParaRPr b="1" i="0" sz="1400" u="none" cap="none" strike="noStrike">
              <a:solidFill>
                <a:schemeClr val="dk1"/>
              </a:solidFill>
              <a:latin typeface="Arial"/>
              <a:ea typeface="Arial"/>
              <a:cs typeface="Arial"/>
              <a:sym typeface="Arial"/>
            </a:endParaRPr>
          </a:p>
        </p:txBody>
      </p:sp>
      <p:cxnSp>
        <p:nvCxnSpPr>
          <p:cNvPr id="197" name="Google Shape;197;p17"/>
          <p:cNvCxnSpPr>
            <a:stCxn id="196" idx="3"/>
          </p:cNvCxnSpPr>
          <p:nvPr/>
        </p:nvCxnSpPr>
        <p:spPr>
          <a:xfrm flipH="1" rot="10800000">
            <a:off x="6483473" y="6491775"/>
            <a:ext cx="968100" cy="1279200"/>
          </a:xfrm>
          <a:prstGeom prst="straightConnector1">
            <a:avLst/>
          </a:prstGeom>
          <a:noFill/>
          <a:ln cap="flat" cmpd="sng" w="28575">
            <a:solidFill>
              <a:srgbClr val="FF0000"/>
            </a:solidFill>
            <a:prstDash val="solid"/>
            <a:round/>
            <a:headEnd len="sm" w="sm" type="none"/>
            <a:tailEnd len="sm" w="sm" type="oval"/>
          </a:ln>
        </p:spPr>
      </p:cxnSp>
      <p:sp>
        <p:nvSpPr>
          <p:cNvPr id="198" name="Google Shape;198;p17"/>
          <p:cNvSpPr txBox="1"/>
          <p:nvPr/>
        </p:nvSpPr>
        <p:spPr>
          <a:xfrm>
            <a:off x="9112849" y="64917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a:t>
            </a:r>
            <a:r>
              <a:rPr b="1" lang="no-NO">
                <a:solidFill>
                  <a:schemeClr val="dk1"/>
                </a:solidFill>
              </a:rPr>
              <a:t>G</a:t>
            </a:r>
            <a:endParaRPr b="1" i="0" sz="1400" u="none" cap="none" strike="noStrike">
              <a:solidFill>
                <a:schemeClr val="dk1"/>
              </a:solidFill>
              <a:latin typeface="Arial"/>
              <a:ea typeface="Arial"/>
              <a:cs typeface="Arial"/>
              <a:sym typeface="Arial"/>
            </a:endParaRPr>
          </a:p>
        </p:txBody>
      </p:sp>
      <p:sp>
        <p:nvSpPr>
          <p:cNvPr id="199" name="Google Shape;199;p17"/>
          <p:cNvSpPr txBox="1"/>
          <p:nvPr/>
        </p:nvSpPr>
        <p:spPr>
          <a:xfrm>
            <a:off x="9112848" y="678502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a:t>
            </a:r>
            <a:r>
              <a:rPr b="1" lang="no-NO">
                <a:solidFill>
                  <a:schemeClr val="dk1"/>
                </a:solidFill>
              </a:rPr>
              <a:t>F</a:t>
            </a:r>
            <a:endParaRPr b="1" i="0" sz="1400" u="none" cap="none" strike="noStrike">
              <a:solidFill>
                <a:schemeClr val="dk1"/>
              </a:solidFill>
              <a:latin typeface="Arial"/>
              <a:ea typeface="Arial"/>
              <a:cs typeface="Arial"/>
              <a:sym typeface="Arial"/>
            </a:endParaRPr>
          </a:p>
        </p:txBody>
      </p:sp>
      <p:cxnSp>
        <p:nvCxnSpPr>
          <p:cNvPr id="200" name="Google Shape;200;p17"/>
          <p:cNvCxnSpPr>
            <a:stCxn id="199" idx="1"/>
          </p:cNvCxnSpPr>
          <p:nvPr/>
        </p:nvCxnSpPr>
        <p:spPr>
          <a:xfrm rot="10800000">
            <a:off x="8184048" y="6059475"/>
            <a:ext cx="928800" cy="867600"/>
          </a:xfrm>
          <a:prstGeom prst="straightConnector1">
            <a:avLst/>
          </a:prstGeom>
          <a:noFill/>
          <a:ln cap="flat" cmpd="sng" w="28575">
            <a:solidFill>
              <a:srgbClr val="FF0000"/>
            </a:solidFill>
            <a:prstDash val="solid"/>
            <a:round/>
            <a:headEnd len="sm" w="sm" type="none"/>
            <a:tailEnd len="sm" w="sm" type="oval"/>
          </a:ln>
        </p:spPr>
      </p:cxnSp>
      <p:cxnSp>
        <p:nvCxnSpPr>
          <p:cNvPr id="201" name="Google Shape;201;p17"/>
          <p:cNvCxnSpPr>
            <a:stCxn id="198" idx="1"/>
          </p:cNvCxnSpPr>
          <p:nvPr/>
        </p:nvCxnSpPr>
        <p:spPr>
          <a:xfrm rot="10800000">
            <a:off x="8123149" y="5717325"/>
            <a:ext cx="989700" cy="916500"/>
          </a:xfrm>
          <a:prstGeom prst="straightConnector1">
            <a:avLst/>
          </a:prstGeom>
          <a:noFill/>
          <a:ln cap="flat" cmpd="sng" w="28575">
            <a:solidFill>
              <a:srgbClr val="FF0000"/>
            </a:solidFill>
            <a:prstDash val="solid"/>
            <a:round/>
            <a:headEnd len="sm" w="sm" type="none"/>
            <a:tailEnd len="sm" w="sm" type="oval"/>
          </a:ln>
        </p:spPr>
      </p:cxnSp>
      <p:sp>
        <p:nvSpPr>
          <p:cNvPr id="202" name="Google Shape;202;p17"/>
          <p:cNvSpPr txBox="1"/>
          <p:nvPr/>
        </p:nvSpPr>
        <p:spPr>
          <a:xfrm>
            <a:off x="9112848" y="70782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a:t>
            </a:r>
            <a:r>
              <a:rPr b="1" lang="no-NO">
                <a:solidFill>
                  <a:schemeClr val="dk1"/>
                </a:solidFill>
              </a:rPr>
              <a:t>E</a:t>
            </a:r>
            <a:endParaRPr b="1" i="0" sz="1400" u="none" cap="none" strike="noStrike">
              <a:solidFill>
                <a:schemeClr val="dk1"/>
              </a:solidFill>
              <a:latin typeface="Arial"/>
              <a:ea typeface="Arial"/>
              <a:cs typeface="Arial"/>
              <a:sym typeface="Arial"/>
            </a:endParaRPr>
          </a:p>
        </p:txBody>
      </p:sp>
      <p:cxnSp>
        <p:nvCxnSpPr>
          <p:cNvPr id="203" name="Google Shape;203;p17"/>
          <p:cNvCxnSpPr>
            <a:stCxn id="202" idx="1"/>
          </p:cNvCxnSpPr>
          <p:nvPr/>
        </p:nvCxnSpPr>
        <p:spPr>
          <a:xfrm rot="10800000">
            <a:off x="8220948" y="6352425"/>
            <a:ext cx="891900" cy="867900"/>
          </a:xfrm>
          <a:prstGeom prst="straightConnector1">
            <a:avLst/>
          </a:prstGeom>
          <a:noFill/>
          <a:ln cap="flat" cmpd="sng" w="28575">
            <a:solidFill>
              <a:srgbClr val="FF0000"/>
            </a:solidFill>
            <a:prstDash val="solid"/>
            <a:round/>
            <a:headEnd len="sm" w="sm" type="none"/>
            <a:tailEnd len="sm" w="sm" type="oval"/>
          </a:ln>
        </p:spPr>
      </p:cxnSp>
      <p:grpSp>
        <p:nvGrpSpPr>
          <p:cNvPr id="204" name="Google Shape;204;p17"/>
          <p:cNvGrpSpPr/>
          <p:nvPr/>
        </p:nvGrpSpPr>
        <p:grpSpPr>
          <a:xfrm>
            <a:off x="9" y="7220313"/>
            <a:ext cx="3867375" cy="3029138"/>
            <a:chOff x="968409" y="4187688"/>
            <a:chExt cx="3867375" cy="3029138"/>
          </a:xfrm>
        </p:grpSpPr>
        <p:sp>
          <p:nvSpPr>
            <p:cNvPr id="205" name="Google Shape;205;p17"/>
            <p:cNvSpPr txBox="1"/>
            <p:nvPr/>
          </p:nvSpPr>
          <p:spPr>
            <a:xfrm>
              <a:off x="2452537" y="693272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A</a:t>
              </a:r>
              <a:endParaRPr b="1" i="0" sz="1400" u="none" cap="none" strike="noStrike">
                <a:solidFill>
                  <a:schemeClr val="dk1"/>
                </a:solidFill>
                <a:latin typeface="Arial"/>
                <a:ea typeface="Arial"/>
                <a:cs typeface="Arial"/>
                <a:sym typeface="Arial"/>
              </a:endParaRPr>
            </a:p>
          </p:txBody>
        </p:sp>
        <p:pic>
          <p:nvPicPr>
            <p:cNvPr id="206" name="Google Shape;206;p17"/>
            <p:cNvPicPr preferRelativeResize="0"/>
            <p:nvPr/>
          </p:nvPicPr>
          <p:blipFill>
            <a:blip r:embed="rId6">
              <a:alphaModFix/>
            </a:blip>
            <a:stretch>
              <a:fillRect/>
            </a:stretch>
          </p:blipFill>
          <p:spPr>
            <a:xfrm>
              <a:off x="968409" y="4187688"/>
              <a:ext cx="3867375" cy="2745050"/>
            </a:xfrm>
            <a:prstGeom prst="rect">
              <a:avLst/>
            </a:prstGeom>
            <a:noFill/>
            <a:ln>
              <a:noFill/>
            </a:ln>
          </p:spPr>
        </p:pic>
      </p:grpSp>
      <p:grpSp>
        <p:nvGrpSpPr>
          <p:cNvPr id="207" name="Google Shape;207;p17"/>
          <p:cNvGrpSpPr/>
          <p:nvPr/>
        </p:nvGrpSpPr>
        <p:grpSpPr>
          <a:xfrm>
            <a:off x="10802600" y="7220313"/>
            <a:ext cx="4314825" cy="2960638"/>
            <a:chOff x="10039800" y="4221938"/>
            <a:chExt cx="4314825" cy="2960638"/>
          </a:xfrm>
        </p:grpSpPr>
        <p:sp>
          <p:nvSpPr>
            <p:cNvPr id="208" name="Google Shape;208;p17"/>
            <p:cNvSpPr txBox="1"/>
            <p:nvPr/>
          </p:nvSpPr>
          <p:spPr>
            <a:xfrm>
              <a:off x="11747662" y="68984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 B-</a:t>
              </a:r>
              <a:r>
                <a:rPr b="1" lang="no-NO">
                  <a:solidFill>
                    <a:schemeClr val="dk1"/>
                  </a:solidFill>
                </a:rPr>
                <a:t>G</a:t>
              </a:r>
              <a:endParaRPr b="1" i="0" sz="1400" u="none" cap="none" strike="noStrike">
                <a:solidFill>
                  <a:schemeClr val="dk1"/>
                </a:solidFill>
                <a:latin typeface="Arial"/>
                <a:ea typeface="Arial"/>
                <a:cs typeface="Arial"/>
                <a:sym typeface="Arial"/>
              </a:endParaRPr>
            </a:p>
          </p:txBody>
        </p:sp>
        <p:pic>
          <p:nvPicPr>
            <p:cNvPr id="209" name="Google Shape;209;p17"/>
            <p:cNvPicPr preferRelativeResize="0"/>
            <p:nvPr/>
          </p:nvPicPr>
          <p:blipFill>
            <a:blip r:embed="rId7">
              <a:alphaModFix/>
            </a:blip>
            <a:stretch>
              <a:fillRect/>
            </a:stretch>
          </p:blipFill>
          <p:spPr>
            <a:xfrm>
              <a:off x="10039800" y="4221938"/>
              <a:ext cx="4314825" cy="2676525"/>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grpSp>
        <p:nvGrpSpPr>
          <p:cNvPr id="214" name="Google Shape;214;p18"/>
          <p:cNvGrpSpPr/>
          <p:nvPr/>
        </p:nvGrpSpPr>
        <p:grpSpPr>
          <a:xfrm>
            <a:off x="1" y="0"/>
            <a:ext cx="15119349" cy="1980670"/>
            <a:chOff x="1" y="0"/>
            <a:chExt cx="15119349" cy="1980670"/>
          </a:xfrm>
        </p:grpSpPr>
        <p:sp>
          <p:nvSpPr>
            <p:cNvPr id="215" name="Google Shape;215;p18"/>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216" name="Google Shape;216;p18"/>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217" name="Google Shape;217;p18"/>
            <p:cNvGrpSpPr/>
            <p:nvPr/>
          </p:nvGrpSpPr>
          <p:grpSpPr>
            <a:xfrm>
              <a:off x="1" y="0"/>
              <a:ext cx="15119349" cy="1921524"/>
              <a:chOff x="1" y="-1616"/>
              <a:chExt cx="15119349" cy="1921524"/>
            </a:xfrm>
          </p:grpSpPr>
          <p:sp>
            <p:nvSpPr>
              <p:cNvPr id="218" name="Google Shape;218;p18"/>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9" name="Google Shape;219;p18"/>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0" name="Google Shape;220;p18"/>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1" name="Google Shape;221;p18"/>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2" name="Google Shape;222;p18"/>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3" name="Google Shape;223;p18"/>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224" name="Google Shape;224;p18"/>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Olenogersk Research Facility</a:t>
              </a:r>
              <a:r>
                <a:rPr b="1" i="0" lang="no-NO" sz="2000" u="none" cap="none" strike="noStrike">
                  <a:solidFill>
                    <a:srgbClr val="000000"/>
                  </a:solidFill>
                  <a:latin typeface="Arial"/>
                  <a:ea typeface="Arial"/>
                  <a:cs typeface="Arial"/>
                  <a:sym typeface="Arial"/>
                </a:rPr>
                <a:t>, SRN</a:t>
              </a:r>
              <a:endParaRPr/>
            </a:p>
          </p:txBody>
        </p:sp>
        <p:sp>
          <p:nvSpPr>
            <p:cNvPr id="225" name="Google Shape;225;p18"/>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226" name="Google Shape;226;p18"/>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227" name="Google Shape;227;p18"/>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aphicFrame>
        <p:nvGraphicFramePr>
          <p:cNvPr id="228" name="Google Shape;228;p18"/>
          <p:cNvGraphicFramePr/>
          <p:nvPr/>
        </p:nvGraphicFramePr>
        <p:xfrm>
          <a:off x="-25" y="2586435"/>
          <a:ext cx="3000000" cy="3000000"/>
        </p:xfrm>
        <a:graphic>
          <a:graphicData uri="http://schemas.openxmlformats.org/drawingml/2006/table">
            <a:tbl>
              <a:tblPr>
                <a:noFill/>
                <a:tableStyleId>{B0BCF8E1-973D-40BF-8FEB-5547261F51E5}</a:tableStyleId>
              </a:tblPr>
              <a:tblGrid>
                <a:gridCol w="1308075"/>
                <a:gridCol w="4072450"/>
                <a:gridCol w="1533375"/>
                <a:gridCol w="1533375"/>
                <a:gridCol w="1533375"/>
                <a:gridCol w="2979300"/>
                <a:gridCol w="1080000"/>
                <a:gridCol w="1080000"/>
              </a:tblGrid>
              <a:tr h="304800">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DPI</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TLE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WARHEAD</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GUIDANCE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DESIRED EFFECT</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IMPACT ANGLE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FUZING</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304800">
                <a:tc>
                  <a:txBody>
                    <a:bodyPr/>
                    <a:lstStyle/>
                    <a:p>
                      <a:pPr indent="0" lvl="0" marL="0" marR="0" rtl="0" algn="ctr">
                        <a:lnSpc>
                          <a:spcPct val="100000"/>
                        </a:lnSpc>
                        <a:spcBef>
                          <a:spcPts val="0"/>
                        </a:spcBef>
                        <a:spcAft>
                          <a:spcPts val="0"/>
                        </a:spcAft>
                        <a:buClr>
                          <a:schemeClr val="dk1"/>
                        </a:buClr>
                        <a:buSzPts val="1100"/>
                        <a:buFont typeface="Arial"/>
                        <a:buNone/>
                      </a:pPr>
                      <a:r>
                        <a:rPr lang="no-NO"/>
                        <a:t>A</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t>Main laboratory</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solidFill>
                            <a:schemeClr val="dk1"/>
                          </a:solidFill>
                        </a:rPr>
                        <a:t>CAT 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1000 lbs</a:t>
                      </a:r>
                      <a:r>
                        <a:rPr baseline="30000" lang="no-NO"/>
                        <a:t>1</a:t>
                      </a:r>
                      <a:endParaRPr baseline="30000"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no-NO"/>
                        <a:t>B</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t>Testing hall</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solidFill>
                            <a:schemeClr val="dk1"/>
                          </a:solidFill>
                        </a:rPr>
                        <a:t>CAT 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a:t>
                      </a:r>
                      <a:r>
                        <a:rPr lang="no-NO">
                          <a:solidFill>
                            <a:schemeClr val="dk1"/>
                          </a:solidFill>
                        </a:rPr>
                        <a:t>000 lbs</a:t>
                      </a:r>
                      <a:r>
                        <a:rPr baseline="30000" lang="no-NO">
                          <a:solidFill>
                            <a:schemeClr val="dk1"/>
                          </a:solidFill>
                        </a:rPr>
                        <a:t>2</a:t>
                      </a:r>
                      <a:endParaRPr baseline="30000"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no-NO"/>
                        <a:t>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t>Testing hall</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solidFill>
                            <a:schemeClr val="dk1"/>
                          </a:solidFill>
                        </a:rPr>
                        <a:t>CAT 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2000 lbs</a:t>
                      </a:r>
                      <a:r>
                        <a:rPr baseline="30000" lang="no-NO">
                          <a:solidFill>
                            <a:schemeClr val="dk1"/>
                          </a:solidFill>
                        </a:rPr>
                        <a:t>2</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no-NO"/>
                        <a:t>D</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t>Testing hall</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solidFill>
                            <a:schemeClr val="dk1"/>
                          </a:solidFill>
                        </a:rPr>
                        <a:t>CAT 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2000 lbs</a:t>
                      </a:r>
                      <a:r>
                        <a:rPr baseline="30000" lang="no-NO">
                          <a:solidFill>
                            <a:schemeClr val="dk1"/>
                          </a:solidFill>
                        </a:rPr>
                        <a:t>2</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no-NO"/>
                        <a:t>E</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t>Testing hall</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solidFill>
                            <a:schemeClr val="dk1"/>
                          </a:solidFill>
                        </a:rPr>
                        <a:t>CAT 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2000 lbs</a:t>
                      </a:r>
                      <a:r>
                        <a:rPr baseline="30000" lang="no-NO">
                          <a:solidFill>
                            <a:schemeClr val="dk1"/>
                          </a:solidFill>
                        </a:rPr>
                        <a:t>2</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no-NO"/>
                        <a:t>F</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t>Testing hall</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solidFill>
                            <a:schemeClr val="dk1"/>
                          </a:solidFill>
                        </a:rPr>
                        <a:t>CAT 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2000 lbs</a:t>
                      </a:r>
                      <a:r>
                        <a:rPr baseline="30000" lang="no-NO">
                          <a:solidFill>
                            <a:schemeClr val="dk1"/>
                          </a:solidFill>
                        </a:rPr>
                        <a:t>2</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no-NO"/>
                        <a:t>G</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t>Testing hall</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solidFill>
                            <a:schemeClr val="dk1"/>
                          </a:solidFill>
                        </a:rPr>
                        <a:t>CAT 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2000 lbs</a:t>
                      </a:r>
                      <a:r>
                        <a:rPr baseline="30000" lang="no-NO">
                          <a:solidFill>
                            <a:schemeClr val="dk1"/>
                          </a:solidFill>
                        </a:rPr>
                        <a:t>2</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chemeClr val="dk1"/>
                        </a:buClr>
                        <a:buSzPts val="1400"/>
                        <a:buFont typeface="Arial"/>
                        <a:buNone/>
                      </a:pPr>
                      <a:r>
                        <a:rPr lang="no-NO">
                          <a:solidFill>
                            <a:schemeClr val="dk1"/>
                          </a:solidFill>
                        </a:rPr>
                        <a:t>1: unverified</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2: Or</a:t>
                      </a:r>
                      <a:endParaRPr/>
                    </a:p>
                    <a:p>
                      <a:pPr indent="0" lvl="0" marL="0" marR="0" rtl="0" algn="ctr">
                        <a:lnSpc>
                          <a:spcPct val="115000"/>
                        </a:lnSpc>
                        <a:spcBef>
                          <a:spcPts val="0"/>
                        </a:spcBef>
                        <a:spcAft>
                          <a:spcPts val="0"/>
                        </a:spcAft>
                        <a:buClr>
                          <a:srgbClr val="000000"/>
                        </a:buClr>
                        <a:buSzPts val="1400"/>
                        <a:buFont typeface="Arial"/>
                        <a:buNone/>
                      </a:pPr>
                      <a:r>
                        <a:rPr lang="no-NO"/>
                        <a:t>2x 1000 lbs</a:t>
                      </a:r>
                      <a:endParaRPr/>
                    </a:p>
                    <a:p>
                      <a:pPr indent="0" lvl="0" marL="0" marR="0" rtl="0" algn="ctr">
                        <a:lnSpc>
                          <a:spcPct val="115000"/>
                        </a:lnSpc>
                        <a:spcBef>
                          <a:spcPts val="0"/>
                        </a:spcBef>
                        <a:spcAft>
                          <a:spcPts val="0"/>
                        </a:spcAft>
                        <a:buClr>
                          <a:srgbClr val="000000"/>
                        </a:buClr>
                        <a:buSzPts val="1400"/>
                        <a:buFont typeface="Arial"/>
                        <a:buNone/>
                      </a:pPr>
                      <a:r>
                        <a:rPr lang="no-NO"/>
                        <a:t>4x 500 lbs</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29" name="Google Shape;229;p18"/>
          <p:cNvSpPr txBox="1"/>
          <p:nvPr/>
        </p:nvSpPr>
        <p:spPr>
          <a:xfrm>
            <a:off x="2444982" y="369662"/>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WEAPONEERING OPTIONS </a:t>
            </a:r>
            <a:r>
              <a:rPr b="1" lang="no-NO" sz="2000"/>
              <a:t>1/1</a:t>
            </a:r>
            <a:endParaRPr/>
          </a:p>
        </p:txBody>
      </p:sp>
      <p:grpSp>
        <p:nvGrpSpPr>
          <p:cNvPr id="230" name="Google Shape;230;p18"/>
          <p:cNvGrpSpPr/>
          <p:nvPr/>
        </p:nvGrpSpPr>
        <p:grpSpPr>
          <a:xfrm>
            <a:off x="2429057" y="945322"/>
            <a:ext cx="12688366" cy="785100"/>
            <a:chOff x="2429057" y="945322"/>
            <a:chExt cx="12688366" cy="785100"/>
          </a:xfrm>
        </p:grpSpPr>
        <p:sp>
          <p:nvSpPr>
            <p:cNvPr id="231" name="Google Shape;231;p18"/>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019</a:t>
              </a:r>
              <a:r>
                <a:rPr b="1" i="0" lang="no-NO" sz="1500" u="none" cap="none" strike="noStrike">
                  <a:solidFill>
                    <a:srgbClr val="000000"/>
                  </a:solidFill>
                  <a:latin typeface="Arial"/>
                  <a:ea typeface="Arial"/>
                  <a:cs typeface="Arial"/>
                  <a:sym typeface="Arial"/>
                </a:rPr>
                <a:t>  CATCODE: </a:t>
              </a:r>
              <a:r>
                <a:rPr b="1" lang="no-NO" sz="1500"/>
                <a:t>5</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07.981 E 033 13.529</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09</a:t>
              </a:r>
              <a:r>
                <a:rPr b="1" i="0" lang="no-NO" sz="1500" u="none" cap="none" strike="noStrike">
                  <a:solidFill>
                    <a:srgbClr val="000000"/>
                  </a:solidFill>
                  <a:latin typeface="Arial"/>
                  <a:ea typeface="Arial"/>
                  <a:cs typeface="Arial"/>
                  <a:sym typeface="Arial"/>
                </a:rPr>
                <a:t> DOI:</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01</a:t>
              </a:r>
              <a:endParaRPr/>
            </a:p>
          </p:txBody>
        </p:sp>
        <p:sp>
          <p:nvSpPr>
            <p:cNvPr id="232" name="Google Shape;232;p18"/>
            <p:cNvSpPr txBox="1"/>
            <p:nvPr/>
          </p:nvSpPr>
          <p:spPr>
            <a:xfrm>
              <a:off x="11347323" y="1112228"/>
              <a:ext cx="3770100" cy="323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sz="1500">
                  <a:solidFill>
                    <a:schemeClr val="dk1"/>
                  </a:solidFill>
                </a:rPr>
                <a:t>2061-JUL-09</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19"/>
          <p:cNvPicPr preferRelativeResize="0"/>
          <p:nvPr/>
        </p:nvPicPr>
        <p:blipFill>
          <a:blip r:embed="rId3">
            <a:alphaModFix/>
          </a:blip>
          <a:stretch>
            <a:fillRect/>
          </a:stretch>
        </p:blipFill>
        <p:spPr>
          <a:xfrm>
            <a:off x="1109182" y="1980675"/>
            <a:ext cx="12900987" cy="8711125"/>
          </a:xfrm>
          <a:prstGeom prst="rect">
            <a:avLst/>
          </a:prstGeom>
          <a:noFill/>
          <a:ln>
            <a:noFill/>
          </a:ln>
        </p:spPr>
      </p:pic>
      <p:sp>
        <p:nvSpPr>
          <p:cNvPr id="238" name="Google Shape;238;p19"/>
          <p:cNvSpPr txBox="1"/>
          <p:nvPr/>
        </p:nvSpPr>
        <p:spPr>
          <a:xfrm>
            <a:off x="430700" y="3624050"/>
            <a:ext cx="1972500" cy="7851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NCC: </a:t>
            </a:r>
            <a:r>
              <a:rPr b="1" lang="no-NO" sz="1000"/>
              <a:t>Civilian industrial area</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no-NO" sz="1000"/>
              <a:t>100</a:t>
            </a:r>
            <a:r>
              <a:rPr b="1" i="0" lang="no-NO" sz="1000" u="none" cap="none" strike="noStrike">
                <a:solidFill>
                  <a:srgbClr val="000000"/>
                </a:solidFill>
                <a:latin typeface="Arial"/>
                <a:ea typeface="Arial"/>
                <a:cs typeface="Arial"/>
                <a:sym typeface="Arial"/>
              </a:rPr>
              <a:t> FT </a:t>
            </a:r>
            <a:r>
              <a:rPr b="1" lang="no-NO" sz="1000"/>
              <a:t>N</a:t>
            </a:r>
            <a:r>
              <a:rPr b="1" i="0" lang="no-NO" sz="1000" u="none" cap="none" strike="noStrike">
                <a:solidFill>
                  <a:srgbClr val="000000"/>
                </a:solidFill>
                <a:latin typeface="Arial"/>
                <a:ea typeface="Arial"/>
                <a:cs typeface="Arial"/>
                <a:sym typeface="Arial"/>
              </a:rPr>
              <a:t> FROM DPI </a:t>
            </a:r>
            <a:r>
              <a:rPr b="1" lang="no-NO" sz="1000"/>
              <a:t>B</a:t>
            </a:r>
            <a:endParaRPr b="1" sz="1000"/>
          </a:p>
          <a:p>
            <a:pPr indent="0" lvl="0" marL="0" rtl="0" algn="l">
              <a:spcBef>
                <a:spcPts val="0"/>
              </a:spcBef>
              <a:spcAft>
                <a:spcPts val="0"/>
              </a:spcAft>
              <a:buClr>
                <a:schemeClr val="dk1"/>
              </a:buClr>
              <a:buSzPts val="1000"/>
              <a:buFont typeface="Arial"/>
              <a:buNone/>
            </a:pPr>
            <a:r>
              <a:rPr b="1" lang="no-NO" sz="1000">
                <a:solidFill>
                  <a:schemeClr val="dk1"/>
                </a:solidFill>
              </a:rPr>
              <a:t>150 FT W FROM DPI A</a:t>
            </a:r>
            <a:endParaRPr b="1" sz="1000">
              <a:solidFill>
                <a:schemeClr val="dk1"/>
              </a:solidFill>
            </a:endParaRPr>
          </a:p>
          <a:p>
            <a:pPr indent="0" lvl="0" marL="0" rtl="0" algn="l">
              <a:spcBef>
                <a:spcPts val="0"/>
              </a:spcBef>
              <a:spcAft>
                <a:spcPts val="0"/>
              </a:spcAft>
              <a:buClr>
                <a:schemeClr val="dk1"/>
              </a:buClr>
              <a:buSzPts val="1000"/>
              <a:buFont typeface="Arial"/>
              <a:buNone/>
            </a:pPr>
            <a:r>
              <a:rPr b="1" lang="no-NO" sz="1000">
                <a:solidFill>
                  <a:schemeClr val="dk1"/>
                </a:solidFill>
              </a:rPr>
              <a:t>150 FT E FROM DPI G</a:t>
            </a:r>
            <a:endParaRPr b="1" sz="1000">
              <a:solidFill>
                <a:schemeClr val="dk1"/>
              </a:solidFill>
            </a:endParaRPr>
          </a:p>
        </p:txBody>
      </p:sp>
      <p:cxnSp>
        <p:nvCxnSpPr>
          <p:cNvPr id="239" name="Google Shape;239;p19"/>
          <p:cNvCxnSpPr>
            <a:stCxn id="238" idx="3"/>
          </p:cNvCxnSpPr>
          <p:nvPr/>
        </p:nvCxnSpPr>
        <p:spPr>
          <a:xfrm>
            <a:off x="2403200" y="4016600"/>
            <a:ext cx="1718100" cy="2100"/>
          </a:xfrm>
          <a:prstGeom prst="straightConnector1">
            <a:avLst/>
          </a:prstGeom>
          <a:noFill/>
          <a:ln cap="flat" cmpd="sng" w="28575">
            <a:solidFill>
              <a:schemeClr val="lt1"/>
            </a:solidFill>
            <a:prstDash val="dash"/>
            <a:round/>
            <a:headEnd len="sm" w="sm" type="none"/>
            <a:tailEnd len="sm" w="sm" type="none"/>
          </a:ln>
        </p:spPr>
      </p:cxnSp>
      <p:sp>
        <p:nvSpPr>
          <p:cNvPr id="240" name="Google Shape;240;p19"/>
          <p:cNvSpPr txBox="1"/>
          <p:nvPr/>
        </p:nvSpPr>
        <p:spPr>
          <a:xfrm>
            <a:off x="3186600" y="10141525"/>
            <a:ext cx="119334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CDE </a:t>
            </a:r>
            <a:r>
              <a:rPr b="1" lang="no-NO"/>
              <a:t>3</a:t>
            </a:r>
            <a:endParaRPr b="1" i="0" sz="1400" u="none" cap="none" strike="noStrike">
              <a:solidFill>
                <a:srgbClr val="000000"/>
              </a:solidFill>
              <a:latin typeface="Arial"/>
              <a:ea typeface="Arial"/>
              <a:cs typeface="Arial"/>
              <a:sym typeface="Arial"/>
            </a:endParaRPr>
          </a:p>
        </p:txBody>
      </p:sp>
      <p:sp>
        <p:nvSpPr>
          <p:cNvPr id="241" name="Google Shape;241;p19"/>
          <p:cNvSpPr txBox="1"/>
          <p:nvPr/>
        </p:nvSpPr>
        <p:spPr>
          <a:xfrm>
            <a:off x="0" y="10141525"/>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REL TO CJTF-23</a:t>
            </a:r>
            <a:endParaRPr/>
          </a:p>
        </p:txBody>
      </p:sp>
      <p:sp>
        <p:nvSpPr>
          <p:cNvPr id="242" name="Google Shape;242;p19"/>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no-NO" sz="1400" u="none" cap="none" strike="noStrike">
                <a:solidFill>
                  <a:srgbClr val="FF0000"/>
                </a:solidFill>
                <a:latin typeface="Arial"/>
                <a:ea typeface="Arial"/>
                <a:cs typeface="Arial"/>
                <a:sym typeface="Arial"/>
              </a:rPr>
              <a:t>OPAC CLASSIFIED</a:t>
            </a:r>
            <a:endParaRPr/>
          </a:p>
        </p:txBody>
      </p:sp>
      <p:sp>
        <p:nvSpPr>
          <p:cNvPr id="243" name="Google Shape;243;p19"/>
          <p:cNvSpPr/>
          <p:nvPr/>
        </p:nvSpPr>
        <p:spPr>
          <a:xfrm>
            <a:off x="3801225" y="2073650"/>
            <a:ext cx="7709350" cy="5655400"/>
          </a:xfrm>
          <a:custGeom>
            <a:rect b="b" l="l" r="r" t="t"/>
            <a:pathLst>
              <a:path extrusionOk="0" h="226216" w="308374">
                <a:moveTo>
                  <a:pt x="0" y="0"/>
                </a:moveTo>
                <a:lnTo>
                  <a:pt x="40516" y="226216"/>
                </a:lnTo>
                <a:lnTo>
                  <a:pt x="97914" y="214961"/>
                </a:lnTo>
                <a:lnTo>
                  <a:pt x="88910" y="144058"/>
                </a:lnTo>
                <a:lnTo>
                  <a:pt x="193578" y="125488"/>
                </a:lnTo>
                <a:lnTo>
                  <a:pt x="208771" y="196954"/>
                </a:lnTo>
                <a:lnTo>
                  <a:pt x="308374" y="178947"/>
                </a:lnTo>
                <a:lnTo>
                  <a:pt x="274047" y="0"/>
                </a:lnTo>
                <a:close/>
              </a:path>
            </a:pathLst>
          </a:custGeom>
          <a:noFill/>
          <a:ln cap="flat" cmpd="sng" w="28575">
            <a:solidFill>
              <a:schemeClr val="lt1"/>
            </a:solidFill>
            <a:prstDash val="dash"/>
            <a:round/>
            <a:headEnd len="med" w="med" type="none"/>
            <a:tailEnd len="med" w="med" type="none"/>
          </a:ln>
        </p:spPr>
      </p:sp>
      <p:grpSp>
        <p:nvGrpSpPr>
          <p:cNvPr id="244" name="Google Shape;244;p19"/>
          <p:cNvGrpSpPr/>
          <p:nvPr/>
        </p:nvGrpSpPr>
        <p:grpSpPr>
          <a:xfrm>
            <a:off x="5059103" y="3899938"/>
            <a:ext cx="4619752" cy="4594845"/>
            <a:chOff x="6021186" y="4824155"/>
            <a:chExt cx="5955591" cy="5804504"/>
          </a:xfrm>
        </p:grpSpPr>
        <p:sp>
          <p:nvSpPr>
            <p:cNvPr id="245" name="Google Shape;245;p19"/>
            <p:cNvSpPr/>
            <p:nvPr/>
          </p:nvSpPr>
          <p:spPr>
            <a:xfrm>
              <a:off x="6021186" y="4824155"/>
              <a:ext cx="5955591" cy="5804504"/>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19"/>
            <p:cNvSpPr/>
            <p:nvPr/>
          </p:nvSpPr>
          <p:spPr>
            <a:xfrm>
              <a:off x="8957439" y="7681340"/>
              <a:ext cx="73027" cy="71514"/>
            </a:xfrm>
            <a:prstGeom prst="ellipse">
              <a:avLst/>
            </a:prstGeom>
            <a:solidFill>
              <a:schemeClr val="dk1"/>
            </a:solid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cxnSp>
        <p:nvCxnSpPr>
          <p:cNvPr id="247" name="Google Shape;247;p19"/>
          <p:cNvCxnSpPr>
            <a:stCxn id="248" idx="3"/>
            <a:endCxn id="245" idx="3"/>
          </p:cNvCxnSpPr>
          <p:nvPr/>
        </p:nvCxnSpPr>
        <p:spPr>
          <a:xfrm flipH="1" rot="10800000">
            <a:off x="5091500" y="7821775"/>
            <a:ext cx="644100" cy="450300"/>
          </a:xfrm>
          <a:prstGeom prst="straightConnector1">
            <a:avLst/>
          </a:prstGeom>
          <a:noFill/>
          <a:ln cap="flat" cmpd="sng" w="28575">
            <a:solidFill>
              <a:srgbClr val="FF0000"/>
            </a:solidFill>
            <a:prstDash val="solid"/>
            <a:round/>
            <a:headEnd len="sm" w="sm" type="none"/>
            <a:tailEnd len="sm" w="sm" type="none"/>
          </a:ln>
        </p:spPr>
      </p:cxnSp>
      <p:graphicFrame>
        <p:nvGraphicFramePr>
          <p:cNvPr id="249" name="Google Shape;249;p19"/>
          <p:cNvGraphicFramePr/>
          <p:nvPr/>
        </p:nvGraphicFramePr>
        <p:xfrm>
          <a:off x="15380413" y="3557998"/>
          <a:ext cx="3000000" cy="3000000"/>
        </p:xfrm>
        <a:graphic>
          <a:graphicData uri="http://schemas.openxmlformats.org/drawingml/2006/table">
            <a:tbl>
              <a:tblPr bandRow="1" firstRow="1">
                <a:noFill/>
                <a:tableStyleId>{561CF9A5-BDF7-4BED-B8A2-528BADDB815B}</a:tableStyleId>
              </a:tblPr>
              <a:tblGrid>
                <a:gridCol w="858675"/>
                <a:gridCol w="1113950"/>
              </a:tblGrid>
              <a:tr h="370850">
                <a:tc>
                  <a:txBody>
                    <a:bodyPr/>
                    <a:lstStyle/>
                    <a:p>
                      <a:pPr indent="0" lvl="0" marL="0" marR="0" rtl="0" algn="ctr">
                        <a:lnSpc>
                          <a:spcPct val="100000"/>
                        </a:lnSpc>
                        <a:spcBef>
                          <a:spcPts val="0"/>
                        </a:spcBef>
                        <a:spcAft>
                          <a:spcPts val="0"/>
                        </a:spcAft>
                        <a:buNone/>
                      </a:pPr>
                      <a:r>
                        <a:rPr b="1" lang="no-NO" sz="1400" u="none" cap="none" strike="noStrike"/>
                        <a:t>METER</a:t>
                      </a:r>
                      <a:endParaRPr/>
                    </a:p>
                  </a:txBody>
                  <a:tcPr marT="45725" marB="45725" marR="91450" marL="91450">
                    <a:solidFill>
                      <a:srgbClr val="BFBFBF"/>
                    </a:solidFill>
                  </a:tcPr>
                </a:tc>
                <a:tc>
                  <a:txBody>
                    <a:bodyPr/>
                    <a:lstStyle/>
                    <a:p>
                      <a:pPr indent="0" lvl="0" marL="0" marR="0" rtl="0" algn="ctr">
                        <a:lnSpc>
                          <a:spcPct val="100000"/>
                        </a:lnSpc>
                        <a:spcBef>
                          <a:spcPts val="0"/>
                        </a:spcBef>
                        <a:spcAft>
                          <a:spcPts val="0"/>
                        </a:spcAft>
                        <a:buNone/>
                      </a:pPr>
                      <a:r>
                        <a:rPr b="1" lang="no-NO" sz="1400" u="none" cap="none" strike="noStrike"/>
                        <a:t>FEET</a:t>
                      </a:r>
                      <a:endParaRPr/>
                    </a:p>
                  </a:txBody>
                  <a:tcPr marT="45725" marB="45725" marR="91450" marL="91450">
                    <a:solidFill>
                      <a:srgbClr val="BFBFBF"/>
                    </a:solidFill>
                  </a:tcPr>
                </a:tc>
              </a:tr>
              <a:tr h="370850">
                <a:tc>
                  <a:txBody>
                    <a:bodyPr/>
                    <a:lstStyle/>
                    <a:p>
                      <a:pPr indent="0" lvl="0" marL="0" marR="0" rtl="0" algn="l">
                        <a:lnSpc>
                          <a:spcPct val="100000"/>
                        </a:lnSpc>
                        <a:spcBef>
                          <a:spcPts val="0"/>
                        </a:spcBef>
                        <a:spcAft>
                          <a:spcPts val="0"/>
                        </a:spcAft>
                        <a:buNone/>
                      </a:pPr>
                      <a:r>
                        <a:rPr lang="no-NO" sz="1400" u="none" cap="none" strike="noStrike"/>
                        <a:t>50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165</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75</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246</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100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328</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150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492</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200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656</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250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820</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300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984</a:t>
                      </a:r>
                      <a:endParaRPr/>
                    </a:p>
                  </a:txBody>
                  <a:tcPr marT="45725" marB="45725" marR="91450" marL="91450"/>
                </a:tc>
              </a:tr>
            </a:tbl>
          </a:graphicData>
        </a:graphic>
      </p:graphicFrame>
      <p:grpSp>
        <p:nvGrpSpPr>
          <p:cNvPr id="250" name="Google Shape;250;p19"/>
          <p:cNvGrpSpPr/>
          <p:nvPr/>
        </p:nvGrpSpPr>
        <p:grpSpPr>
          <a:xfrm>
            <a:off x="1" y="0"/>
            <a:ext cx="15119349" cy="1980670"/>
            <a:chOff x="1" y="0"/>
            <a:chExt cx="15119349" cy="1980670"/>
          </a:xfrm>
        </p:grpSpPr>
        <p:sp>
          <p:nvSpPr>
            <p:cNvPr id="251" name="Google Shape;251;p19"/>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252" name="Google Shape;252;p19"/>
            <p:cNvPicPr preferRelativeResize="0"/>
            <p:nvPr/>
          </p:nvPicPr>
          <p:blipFill rotWithShape="1">
            <a:blip r:embed="rId4">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253" name="Google Shape;253;p19"/>
            <p:cNvGrpSpPr/>
            <p:nvPr/>
          </p:nvGrpSpPr>
          <p:grpSpPr>
            <a:xfrm>
              <a:off x="1" y="0"/>
              <a:ext cx="15119349" cy="1921524"/>
              <a:chOff x="1" y="-1616"/>
              <a:chExt cx="15119349" cy="1921524"/>
            </a:xfrm>
          </p:grpSpPr>
          <p:sp>
            <p:nvSpPr>
              <p:cNvPr id="254" name="Google Shape;254;p19"/>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5" name="Google Shape;255;p19"/>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6" name="Google Shape;256;p19"/>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7" name="Google Shape;257;p19"/>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8" name="Google Shape;258;p19"/>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9" name="Google Shape;259;p19"/>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260" name="Google Shape;260;p19"/>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Olenogersk Research Facility</a:t>
              </a:r>
              <a:r>
                <a:rPr b="1" i="0" lang="no-NO" sz="2000" u="none" cap="none" strike="noStrike">
                  <a:solidFill>
                    <a:srgbClr val="000000"/>
                  </a:solidFill>
                  <a:latin typeface="Arial"/>
                  <a:ea typeface="Arial"/>
                  <a:cs typeface="Arial"/>
                  <a:sym typeface="Arial"/>
                </a:rPr>
                <a:t>, SRN</a:t>
              </a:r>
              <a:endParaRPr/>
            </a:p>
          </p:txBody>
        </p:sp>
        <p:sp>
          <p:nvSpPr>
            <p:cNvPr id="261" name="Google Shape;261;p19"/>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262" name="Google Shape;262;p19"/>
            <p:cNvPicPr preferRelativeResize="0"/>
            <p:nvPr/>
          </p:nvPicPr>
          <p:blipFill rotWithShape="1">
            <a:blip r:embed="rId5">
              <a:alphaModFix/>
            </a:blip>
            <a:srcRect b="0" l="0" r="0" t="0"/>
            <a:stretch/>
          </p:blipFill>
          <p:spPr>
            <a:xfrm>
              <a:off x="108686" y="21695"/>
              <a:ext cx="2225675" cy="1958975"/>
            </a:xfrm>
            <a:prstGeom prst="rect">
              <a:avLst/>
            </a:prstGeom>
            <a:noFill/>
            <a:ln>
              <a:noFill/>
            </a:ln>
          </p:spPr>
        </p:pic>
        <p:sp>
          <p:nvSpPr>
            <p:cNvPr id="263" name="Google Shape;263;p19"/>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264" name="Google Shape;264;p19"/>
          <p:cNvSpPr txBox="1"/>
          <p:nvPr/>
        </p:nvSpPr>
        <p:spPr>
          <a:xfrm>
            <a:off x="2429057" y="341867"/>
            <a:ext cx="668659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COLLATERAL DAMAGE ESTIMATION GRAPHIC </a:t>
            </a:r>
            <a:r>
              <a:rPr b="1" lang="no-NO" sz="2000"/>
              <a:t>1/1</a:t>
            </a:r>
            <a:endParaRPr/>
          </a:p>
        </p:txBody>
      </p:sp>
      <p:grpSp>
        <p:nvGrpSpPr>
          <p:cNvPr id="265" name="Google Shape;265;p19"/>
          <p:cNvGrpSpPr/>
          <p:nvPr/>
        </p:nvGrpSpPr>
        <p:grpSpPr>
          <a:xfrm>
            <a:off x="2429057" y="945322"/>
            <a:ext cx="12688366" cy="785100"/>
            <a:chOff x="2429057" y="945322"/>
            <a:chExt cx="12688366" cy="785100"/>
          </a:xfrm>
        </p:grpSpPr>
        <p:sp>
          <p:nvSpPr>
            <p:cNvPr id="266" name="Google Shape;266;p19"/>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019</a:t>
              </a:r>
              <a:r>
                <a:rPr b="1" i="0" lang="no-NO" sz="1500" u="none" cap="none" strike="noStrike">
                  <a:solidFill>
                    <a:srgbClr val="000000"/>
                  </a:solidFill>
                  <a:latin typeface="Arial"/>
                  <a:ea typeface="Arial"/>
                  <a:cs typeface="Arial"/>
                  <a:sym typeface="Arial"/>
                </a:rPr>
                <a:t>  CATCODE: </a:t>
              </a:r>
              <a:r>
                <a:rPr b="1" lang="no-NO" sz="1500"/>
                <a:t>5</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07.981 E 033 13.529</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09</a:t>
              </a:r>
              <a:r>
                <a:rPr b="1" i="0" lang="no-NO" sz="1500" u="none" cap="none" strike="noStrike">
                  <a:solidFill>
                    <a:srgbClr val="000000"/>
                  </a:solidFill>
                  <a:latin typeface="Arial"/>
                  <a:ea typeface="Arial"/>
                  <a:cs typeface="Arial"/>
                  <a:sym typeface="Arial"/>
                </a:rPr>
                <a:t> DOI:</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01</a:t>
              </a:r>
              <a:endParaRPr/>
            </a:p>
          </p:txBody>
        </p:sp>
        <p:sp>
          <p:nvSpPr>
            <p:cNvPr id="267" name="Google Shape;267;p19"/>
            <p:cNvSpPr txBox="1"/>
            <p:nvPr/>
          </p:nvSpPr>
          <p:spPr>
            <a:xfrm>
              <a:off x="11347323" y="1112228"/>
              <a:ext cx="3770100" cy="323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sz="1500">
                  <a:solidFill>
                    <a:schemeClr val="dk1"/>
                  </a:solidFill>
                </a:rPr>
                <a:t>2061-JUL-09</a:t>
              </a:r>
              <a:endParaRPr/>
            </a:p>
          </p:txBody>
        </p:sp>
      </p:grpSp>
      <p:grpSp>
        <p:nvGrpSpPr>
          <p:cNvPr id="268" name="Google Shape;268;p19"/>
          <p:cNvGrpSpPr/>
          <p:nvPr/>
        </p:nvGrpSpPr>
        <p:grpSpPr>
          <a:xfrm rot="-1010521">
            <a:off x="14195967" y="2629724"/>
            <a:ext cx="559096" cy="692921"/>
            <a:chOff x="15526400" y="3343535"/>
            <a:chExt cx="1172983" cy="1324524"/>
          </a:xfrm>
        </p:grpSpPr>
        <p:sp>
          <p:nvSpPr>
            <p:cNvPr id="269" name="Google Shape;269;p19"/>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70" name="Google Shape;270;p19"/>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271" name="Google Shape;271;p19"/>
          <p:cNvSpPr/>
          <p:nvPr/>
        </p:nvSpPr>
        <p:spPr>
          <a:xfrm>
            <a:off x="6270850" y="5427725"/>
            <a:ext cx="2468425" cy="1539275"/>
          </a:xfrm>
          <a:custGeom>
            <a:rect b="b" l="l" r="r" t="t"/>
            <a:pathLst>
              <a:path extrusionOk="0" h="61571" w="98737">
                <a:moveTo>
                  <a:pt x="0" y="11648"/>
                </a:moveTo>
                <a:lnTo>
                  <a:pt x="6657" y="61571"/>
                </a:lnTo>
                <a:lnTo>
                  <a:pt x="98737" y="47149"/>
                </a:lnTo>
                <a:lnTo>
                  <a:pt x="88752" y="0"/>
                </a:lnTo>
                <a:close/>
              </a:path>
            </a:pathLst>
          </a:custGeom>
          <a:solidFill>
            <a:srgbClr val="FFFFFF">
              <a:alpha val="40000"/>
            </a:srgbClr>
          </a:solidFill>
          <a:ln cap="flat" cmpd="sng" w="28575">
            <a:solidFill>
              <a:schemeClr val="lt1"/>
            </a:solidFill>
            <a:prstDash val="solid"/>
            <a:round/>
            <a:headEnd len="med" w="med" type="none"/>
            <a:tailEnd len="med" w="med" type="none"/>
          </a:ln>
        </p:spPr>
      </p:sp>
      <p:cxnSp>
        <p:nvCxnSpPr>
          <p:cNvPr id="272" name="Google Shape;272;p19"/>
          <p:cNvCxnSpPr>
            <a:stCxn id="273" idx="1"/>
          </p:cNvCxnSpPr>
          <p:nvPr/>
        </p:nvCxnSpPr>
        <p:spPr>
          <a:xfrm rot="10800000">
            <a:off x="11651100" y="4549700"/>
            <a:ext cx="949500" cy="491700"/>
          </a:xfrm>
          <a:prstGeom prst="straightConnector1">
            <a:avLst/>
          </a:prstGeom>
          <a:noFill/>
          <a:ln cap="flat" cmpd="sng" w="28575">
            <a:solidFill>
              <a:schemeClr val="lt1"/>
            </a:solidFill>
            <a:prstDash val="solid"/>
            <a:round/>
            <a:headEnd len="sm" w="sm" type="none"/>
            <a:tailEnd len="sm" w="sm" type="oval"/>
          </a:ln>
        </p:spPr>
      </p:cxnSp>
      <p:sp>
        <p:nvSpPr>
          <p:cNvPr id="273" name="Google Shape;273;p19"/>
          <p:cNvSpPr txBox="1"/>
          <p:nvPr/>
        </p:nvSpPr>
        <p:spPr>
          <a:xfrm>
            <a:off x="12600600" y="4648850"/>
            <a:ext cx="1972500" cy="7851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no-NO" sz="1000" u="none" cap="none" strike="noStrike">
                <a:solidFill>
                  <a:srgbClr val="000000"/>
                </a:solidFill>
                <a:latin typeface="Arial"/>
                <a:ea typeface="Arial"/>
                <a:cs typeface="Arial"/>
                <a:sym typeface="Arial"/>
              </a:rPr>
              <a:t>NCC:</a:t>
            </a:r>
            <a:endParaRPr b="1" sz="1000"/>
          </a:p>
          <a:p>
            <a:pPr indent="0" lvl="0" marL="0" marR="0" rtl="0" algn="l">
              <a:lnSpc>
                <a:spcPct val="100000"/>
              </a:lnSpc>
              <a:spcBef>
                <a:spcPts val="0"/>
              </a:spcBef>
              <a:spcAft>
                <a:spcPts val="0"/>
              </a:spcAft>
              <a:buClr>
                <a:srgbClr val="000000"/>
              </a:buClr>
              <a:buSzPts val="1000"/>
              <a:buFont typeface="Arial"/>
              <a:buNone/>
            </a:pPr>
            <a:r>
              <a:rPr b="1" lang="no-NO" sz="1000"/>
              <a:t>Closest civilian</a:t>
            </a:r>
            <a:endParaRPr b="1" sz="1000"/>
          </a:p>
          <a:p>
            <a:pPr indent="0" lvl="0" marL="0" marR="0" rtl="0" algn="l">
              <a:lnSpc>
                <a:spcPct val="100000"/>
              </a:lnSpc>
              <a:spcBef>
                <a:spcPts val="0"/>
              </a:spcBef>
              <a:spcAft>
                <a:spcPts val="0"/>
              </a:spcAft>
              <a:buClr>
                <a:srgbClr val="000000"/>
              </a:buClr>
              <a:buSzPts val="1000"/>
              <a:buFont typeface="Arial"/>
              <a:buNone/>
            </a:pPr>
            <a:r>
              <a:rPr b="1" lang="no-NO" sz="1000"/>
              <a:t>residential building</a:t>
            </a:r>
            <a:endParaRPr b="1" sz="1000"/>
          </a:p>
          <a:p>
            <a:pPr indent="0" lvl="0" marL="0" rtl="0" algn="l">
              <a:spcBef>
                <a:spcPts val="0"/>
              </a:spcBef>
              <a:spcAft>
                <a:spcPts val="0"/>
              </a:spcAft>
              <a:buClr>
                <a:schemeClr val="dk1"/>
              </a:buClr>
              <a:buSzPts val="1000"/>
              <a:buFont typeface="Arial"/>
              <a:buNone/>
            </a:pPr>
            <a:r>
              <a:rPr b="1" lang="no-NO" sz="1000"/>
              <a:t>Range ca. 800 FT</a:t>
            </a:r>
            <a:endParaRPr b="1" sz="1000">
              <a:solidFill>
                <a:schemeClr val="dk1"/>
              </a:solidFill>
            </a:endParaRPr>
          </a:p>
        </p:txBody>
      </p:sp>
      <p:sp>
        <p:nvSpPr>
          <p:cNvPr id="248" name="Google Shape;248;p19"/>
          <p:cNvSpPr txBox="1"/>
          <p:nvPr/>
        </p:nvSpPr>
        <p:spPr>
          <a:xfrm>
            <a:off x="4121300" y="8072275"/>
            <a:ext cx="970200" cy="3996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no-NO" sz="1000"/>
              <a:t>CER</a:t>
            </a:r>
            <a:endParaRPr b="1" sz="1000"/>
          </a:p>
          <a:p>
            <a:pPr indent="0" lvl="0" marL="0" marR="0" rtl="0" algn="ctr">
              <a:lnSpc>
                <a:spcPct val="100000"/>
              </a:lnSpc>
              <a:spcBef>
                <a:spcPts val="0"/>
              </a:spcBef>
              <a:spcAft>
                <a:spcPts val="0"/>
              </a:spcAft>
              <a:buClr>
                <a:srgbClr val="000000"/>
              </a:buClr>
              <a:buSzPts val="1000"/>
              <a:buFont typeface="Arial"/>
              <a:buNone/>
            </a:pPr>
            <a:r>
              <a:rPr b="1" lang="no-NO" sz="1000"/>
              <a:t>(r = 150m)</a:t>
            </a:r>
            <a:endParaRPr b="1" i="0" sz="10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graphicFrame>
        <p:nvGraphicFramePr>
          <p:cNvPr id="278" name="Google Shape;278;p20"/>
          <p:cNvGraphicFramePr/>
          <p:nvPr/>
        </p:nvGraphicFramePr>
        <p:xfrm>
          <a:off x="25" y="2625285"/>
          <a:ext cx="3000000" cy="3000000"/>
        </p:xfrm>
        <a:graphic>
          <a:graphicData uri="http://schemas.openxmlformats.org/drawingml/2006/table">
            <a:tbl>
              <a:tblPr>
                <a:noFill/>
                <a:tableStyleId>{B0BCF8E1-973D-40BF-8FEB-5547261F51E5}</a:tableStyleId>
              </a:tblPr>
              <a:tblGrid>
                <a:gridCol w="1096550"/>
                <a:gridCol w="2864850"/>
                <a:gridCol w="1228650"/>
                <a:gridCol w="2704075"/>
                <a:gridCol w="2704075"/>
                <a:gridCol w="4521725"/>
              </a:tblGrid>
              <a:tr h="487650">
                <a:tc gridSpan="6">
                  <a:txBody>
                    <a:bodyPr/>
                    <a:lstStyle/>
                    <a:p>
                      <a:pPr indent="0" lvl="0" marL="0" marR="0" rtl="0" algn="ctr">
                        <a:lnSpc>
                          <a:spcPct val="100000"/>
                        </a:lnSpc>
                        <a:spcBef>
                          <a:spcPts val="0"/>
                        </a:spcBef>
                        <a:spcAft>
                          <a:spcPts val="0"/>
                        </a:spcAft>
                        <a:buClr>
                          <a:schemeClr val="dk1"/>
                        </a:buClr>
                        <a:buSzPts val="1100"/>
                        <a:buFont typeface="Arial"/>
                        <a:buNone/>
                      </a:pPr>
                      <a:r>
                        <a:rPr b="1" lang="no-NO" sz="2000" u="none" cap="none" strike="noStrike">
                          <a:solidFill>
                            <a:schemeClr val="dk1"/>
                          </a:solidFill>
                        </a:rPr>
                        <a:t>COLLATERAL DAMAGES WITHIN A 500M RADIUS</a:t>
                      </a:r>
                      <a:endParaRPr b="1" sz="20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hMerge="1"/>
                <a:tc hMerge="1"/>
                <a:tc hMerge="1"/>
                <a:tc hMerge="1"/>
              </a:tr>
              <a:tr h="487650">
                <a:tc gridSpan="2">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hMerge="1"/>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CATCODE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MIDB GEOS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LOCATION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REMARKS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487650">
                <a:tc gridSpan="2">
                  <a:txBody>
                    <a:bodyPr/>
                    <a:lstStyle/>
                    <a:p>
                      <a:pPr indent="0" lvl="0" marL="0" marR="0" rtl="0" algn="ctr">
                        <a:lnSpc>
                          <a:spcPct val="100000"/>
                        </a:lnSpc>
                        <a:spcBef>
                          <a:spcPts val="0"/>
                        </a:spcBef>
                        <a:spcAft>
                          <a:spcPts val="0"/>
                        </a:spcAft>
                        <a:buClr>
                          <a:srgbClr val="000000"/>
                        </a:buClr>
                        <a:buSzPts val="1400"/>
                        <a:buFont typeface="Arial"/>
                        <a:buNone/>
                      </a:pPr>
                      <a:r>
                        <a:rPr lang="no-NO">
                          <a:solidFill>
                            <a:schemeClr val="dk1"/>
                          </a:solidFill>
                        </a:rPr>
                        <a:t>Closest civilian industrial building</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rPr lang="no-NO">
                          <a:solidFill>
                            <a:schemeClr val="dk1"/>
                          </a:solidFill>
                        </a:rPr>
                        <a:t>13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000° / </a:t>
                      </a:r>
                      <a:r>
                        <a:rPr lang="no-NO"/>
                        <a:t>100 ft</a:t>
                      </a:r>
                      <a:r>
                        <a:rPr lang="no-NO"/>
                        <a:t> from DPI B</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Potential civilian casualities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rtl="0" algn="ctr">
                        <a:spcBef>
                          <a:spcPts val="0"/>
                        </a:spcBef>
                        <a:spcAft>
                          <a:spcPts val="0"/>
                        </a:spcAft>
                        <a:buClr>
                          <a:schemeClr val="dk1"/>
                        </a:buClr>
                        <a:buSzPts val="1000"/>
                        <a:buFont typeface="Arial"/>
                        <a:buNone/>
                      </a:pPr>
                      <a:r>
                        <a:rPr lang="no-NO">
                          <a:solidFill>
                            <a:schemeClr val="dk1"/>
                          </a:solidFill>
                        </a:rPr>
                        <a:t>Closest civilian residential building</a:t>
                      </a:r>
                      <a:endParaRPr sz="1800">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rPr lang="no-NO">
                          <a:solidFill>
                            <a:schemeClr val="dk1"/>
                          </a:solidFill>
                        </a:rPr>
                        <a:t>14</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090° / 800 ft from DPI G</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Potential huge civilian casualities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6">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c hMerge="1"/>
              </a:tr>
              <a:tr h="487650">
                <a:tc gridSpan="6">
                  <a:txBody>
                    <a:bodyPr/>
                    <a:lstStyle/>
                    <a:p>
                      <a:pPr indent="0" lvl="0" marL="0" marR="0" rtl="0" algn="ctr">
                        <a:lnSpc>
                          <a:spcPct val="100000"/>
                        </a:lnSpc>
                        <a:spcBef>
                          <a:spcPts val="0"/>
                        </a:spcBef>
                        <a:spcAft>
                          <a:spcPts val="0"/>
                        </a:spcAft>
                        <a:buClr>
                          <a:srgbClr val="000000"/>
                        </a:buClr>
                        <a:buSzPts val="2000"/>
                        <a:buFont typeface="Arial"/>
                        <a:buNone/>
                      </a:pPr>
                      <a:r>
                        <a:rPr b="1" lang="no-NO" sz="2000" u="none" cap="none" strike="noStrike">
                          <a:solidFill>
                            <a:schemeClr val="dk1"/>
                          </a:solidFill>
                        </a:rPr>
                        <a:t>NO STRIKE ENTITIES WITHIN A 500M RADIUS</a:t>
                      </a:r>
                      <a:endParaRPr b="1" sz="12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c hMerge="1"/>
              </a:tr>
              <a:tr h="487650">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NSE ID</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CATCODE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MIDB GEOS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LOCATION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REMARKS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no-NO" sz="1400" u="none" cap="none" strike="noStrike">
                          <a:solidFill>
                            <a:schemeClr val="dk1"/>
                          </a:solidFill>
                        </a:rPr>
                        <a:t>N/A</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no-NO" sz="1400" u="none" cap="none" strike="noStrike">
                          <a:solidFill>
                            <a:schemeClr val="dk1"/>
                          </a:solidFill>
                        </a:rPr>
                        <a:t>N/A</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pSp>
        <p:nvGrpSpPr>
          <p:cNvPr id="279" name="Google Shape;279;p20"/>
          <p:cNvGrpSpPr/>
          <p:nvPr/>
        </p:nvGrpSpPr>
        <p:grpSpPr>
          <a:xfrm>
            <a:off x="1" y="0"/>
            <a:ext cx="15119349" cy="1980670"/>
            <a:chOff x="1" y="0"/>
            <a:chExt cx="15119349" cy="1980670"/>
          </a:xfrm>
        </p:grpSpPr>
        <p:sp>
          <p:nvSpPr>
            <p:cNvPr id="280" name="Google Shape;280;p20"/>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281" name="Google Shape;281;p20"/>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282" name="Google Shape;282;p20"/>
            <p:cNvGrpSpPr/>
            <p:nvPr/>
          </p:nvGrpSpPr>
          <p:grpSpPr>
            <a:xfrm>
              <a:off x="1" y="0"/>
              <a:ext cx="15119349" cy="1921524"/>
              <a:chOff x="1" y="-1616"/>
              <a:chExt cx="15119349" cy="1921524"/>
            </a:xfrm>
          </p:grpSpPr>
          <p:sp>
            <p:nvSpPr>
              <p:cNvPr id="283" name="Google Shape;283;p20"/>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84" name="Google Shape;284;p20"/>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85" name="Google Shape;285;p20"/>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86" name="Google Shape;286;p20"/>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87" name="Google Shape;287;p20"/>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88" name="Google Shape;288;p20"/>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289" name="Google Shape;289;p20"/>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Olenogersk Research Facility</a:t>
              </a:r>
              <a:r>
                <a:rPr b="1" i="0" lang="no-NO" sz="2000" u="none" cap="none" strike="noStrike">
                  <a:solidFill>
                    <a:srgbClr val="000000"/>
                  </a:solidFill>
                  <a:latin typeface="Arial"/>
                  <a:ea typeface="Arial"/>
                  <a:cs typeface="Arial"/>
                  <a:sym typeface="Arial"/>
                </a:rPr>
                <a:t>, SRN</a:t>
              </a:r>
              <a:endParaRPr/>
            </a:p>
          </p:txBody>
        </p:sp>
        <p:sp>
          <p:nvSpPr>
            <p:cNvPr id="290" name="Google Shape;290;p20"/>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291" name="Google Shape;291;p20"/>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292" name="Google Shape;292;p20"/>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293" name="Google Shape;293;p20"/>
          <p:cNvSpPr txBox="1"/>
          <p:nvPr/>
        </p:nvSpPr>
        <p:spPr>
          <a:xfrm>
            <a:off x="2429057" y="369918"/>
            <a:ext cx="666636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COLLATERAL DAMAGES ESTIMATION </a:t>
            </a:r>
            <a:r>
              <a:rPr b="1" lang="no-NO" sz="2000"/>
              <a:t>1/1</a:t>
            </a:r>
            <a:endParaRPr/>
          </a:p>
        </p:txBody>
      </p:sp>
      <p:grpSp>
        <p:nvGrpSpPr>
          <p:cNvPr id="294" name="Google Shape;294;p20"/>
          <p:cNvGrpSpPr/>
          <p:nvPr/>
        </p:nvGrpSpPr>
        <p:grpSpPr>
          <a:xfrm>
            <a:off x="2429057" y="945322"/>
            <a:ext cx="12688366" cy="785100"/>
            <a:chOff x="2429057" y="945322"/>
            <a:chExt cx="12688366" cy="785100"/>
          </a:xfrm>
        </p:grpSpPr>
        <p:sp>
          <p:nvSpPr>
            <p:cNvPr id="295" name="Google Shape;295;p20"/>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019</a:t>
              </a:r>
              <a:r>
                <a:rPr b="1" i="0" lang="no-NO" sz="1500" u="none" cap="none" strike="noStrike">
                  <a:solidFill>
                    <a:srgbClr val="000000"/>
                  </a:solidFill>
                  <a:latin typeface="Arial"/>
                  <a:ea typeface="Arial"/>
                  <a:cs typeface="Arial"/>
                  <a:sym typeface="Arial"/>
                </a:rPr>
                <a:t>  CATCODE: </a:t>
              </a:r>
              <a:r>
                <a:rPr b="1" lang="no-NO" sz="1500"/>
                <a:t>5</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07.981 E 033 13.529</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09</a:t>
              </a:r>
              <a:r>
                <a:rPr b="1" i="0" lang="no-NO" sz="1500" u="none" cap="none" strike="noStrike">
                  <a:solidFill>
                    <a:srgbClr val="000000"/>
                  </a:solidFill>
                  <a:latin typeface="Arial"/>
                  <a:ea typeface="Arial"/>
                  <a:cs typeface="Arial"/>
                  <a:sym typeface="Arial"/>
                </a:rPr>
                <a:t> DOI:</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01</a:t>
              </a:r>
              <a:endParaRPr/>
            </a:p>
          </p:txBody>
        </p:sp>
        <p:sp>
          <p:nvSpPr>
            <p:cNvPr id="296" name="Google Shape;296;p20"/>
            <p:cNvSpPr txBox="1"/>
            <p:nvPr/>
          </p:nvSpPr>
          <p:spPr>
            <a:xfrm>
              <a:off x="11347323" y="1112228"/>
              <a:ext cx="3770100" cy="323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sz="1500">
                  <a:solidFill>
                    <a:schemeClr val="dk1"/>
                  </a:solidFill>
                </a:rPr>
                <a:t>2061-JUL-09</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1"/>
          <p:cNvSpPr/>
          <p:nvPr/>
        </p:nvSpPr>
        <p:spPr>
          <a:xfrm>
            <a:off x="7941200" y="1907025"/>
            <a:ext cx="7179000" cy="4173600"/>
          </a:xfrm>
          <a:prstGeom prst="rect">
            <a:avLst/>
          </a:prstGeom>
          <a:solidFill>
            <a:srgbClr val="EEEEEE"/>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2" name="Google Shape;302;p21"/>
          <p:cNvGrpSpPr/>
          <p:nvPr/>
        </p:nvGrpSpPr>
        <p:grpSpPr>
          <a:xfrm>
            <a:off x="1522925" y="4158450"/>
            <a:ext cx="4103108" cy="2016000"/>
            <a:chOff x="3671523" y="6965375"/>
            <a:chExt cx="1459350" cy="2016000"/>
          </a:xfrm>
        </p:grpSpPr>
        <p:sp>
          <p:nvSpPr>
            <p:cNvPr id="303" name="Google Shape;303;p21"/>
            <p:cNvSpPr txBox="1"/>
            <p:nvPr/>
          </p:nvSpPr>
          <p:spPr>
            <a:xfrm>
              <a:off x="3671523" y="6965375"/>
              <a:ext cx="1166100" cy="675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TARGET OBJECTIVE</a:t>
              </a:r>
              <a:endParaRPr b="1"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DAMAGE/CHANGE ASSESSMENT</a:t>
              </a:r>
              <a:endParaRPr b="1"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DPI:[SRNTGTXXX]</a:t>
              </a:r>
              <a:endParaRPr b="1" i="0" sz="1400" u="none" cap="none" strike="noStrike">
                <a:solidFill>
                  <a:schemeClr val="dk1"/>
                </a:solidFill>
                <a:latin typeface="Arial"/>
                <a:ea typeface="Arial"/>
                <a:cs typeface="Arial"/>
                <a:sym typeface="Arial"/>
              </a:endParaRPr>
            </a:p>
          </p:txBody>
        </p:sp>
        <p:cxnSp>
          <p:nvCxnSpPr>
            <p:cNvPr id="304" name="Google Shape;304;p21"/>
            <p:cNvCxnSpPr>
              <a:stCxn id="303" idx="2"/>
            </p:cNvCxnSpPr>
            <p:nvPr/>
          </p:nvCxnSpPr>
          <p:spPr>
            <a:xfrm>
              <a:off x="4254573" y="7641275"/>
              <a:ext cx="876300" cy="1340100"/>
            </a:xfrm>
            <a:prstGeom prst="straightConnector1">
              <a:avLst/>
            </a:prstGeom>
            <a:noFill/>
            <a:ln cap="flat" cmpd="sng" w="19050">
              <a:solidFill>
                <a:srgbClr val="000000"/>
              </a:solidFill>
              <a:prstDash val="solid"/>
              <a:round/>
              <a:headEnd len="sm" w="sm" type="none"/>
              <a:tailEnd len="sm" w="sm" type="none"/>
            </a:ln>
          </p:spPr>
        </p:cxnSp>
      </p:grpSp>
      <p:sp>
        <p:nvSpPr>
          <p:cNvPr id="305" name="Google Shape;305;p21"/>
          <p:cNvSpPr txBox="1"/>
          <p:nvPr/>
        </p:nvSpPr>
        <p:spPr>
          <a:xfrm>
            <a:off x="3186600" y="10083157"/>
            <a:ext cx="119334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no-NO" sz="1600" u="none" cap="none" strike="noStrike">
                <a:solidFill>
                  <a:srgbClr val="000000"/>
                </a:solidFill>
                <a:latin typeface="Arial"/>
                <a:ea typeface="Arial"/>
                <a:cs typeface="Arial"/>
                <a:sym typeface="Arial"/>
              </a:rPr>
              <a:t>BDA REMARK: [CLASSIFICATION] [DISSEMINATION]</a:t>
            </a:r>
            <a:r>
              <a:rPr b="1" i="0" lang="no-NO" sz="1400" u="none" cap="none" strike="noStrike">
                <a:solidFill>
                  <a:srgbClr val="000000"/>
                </a:solidFill>
                <a:latin typeface="Arial"/>
                <a:ea typeface="Arial"/>
                <a:cs typeface="Arial"/>
                <a:sym typeface="Arial"/>
              </a:rPr>
              <a:t> </a:t>
            </a:r>
            <a:r>
              <a:rPr b="0" i="0" lang="no-NO" sz="1400" u="none" cap="none" strike="noStrike">
                <a:solidFill>
                  <a:srgbClr val="000000"/>
                </a:solidFill>
                <a:latin typeface="Arial"/>
                <a:ea typeface="Arial"/>
                <a:cs typeface="Arial"/>
                <a:sym typeface="Arial"/>
              </a:rPr>
              <a:t>Assessment: Physical Damage/change, Collateral Damage, Functional Damage/change, Munitions Effectiveness, Reattack Recommendation, Additional/Collateral Effects</a:t>
            </a:r>
            <a:endParaRPr b="0" i="0" sz="1400" u="none" cap="none" strike="noStrike">
              <a:solidFill>
                <a:srgbClr val="000000"/>
              </a:solidFill>
              <a:latin typeface="Arial"/>
              <a:ea typeface="Arial"/>
              <a:cs typeface="Arial"/>
              <a:sym typeface="Arial"/>
            </a:endParaRPr>
          </a:p>
        </p:txBody>
      </p:sp>
      <p:sp>
        <p:nvSpPr>
          <p:cNvPr id="306" name="Google Shape;306;p21"/>
          <p:cNvSpPr txBox="1"/>
          <p:nvPr/>
        </p:nvSpPr>
        <p:spPr>
          <a:xfrm>
            <a:off x="5392275" y="1998525"/>
            <a:ext cx="16200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no-NO" sz="1600" u="none" cap="none" strike="noStrike">
                <a:solidFill>
                  <a:schemeClr val="dk1"/>
                </a:solidFill>
                <a:latin typeface="Arial"/>
                <a:ea typeface="Arial"/>
                <a:cs typeface="Arial"/>
                <a:sym typeface="Arial"/>
              </a:rPr>
              <a:t>POST-STRIKE</a:t>
            </a:r>
            <a:endParaRPr b="1" i="0" sz="1600" u="none" cap="none" strike="noStrike">
              <a:solidFill>
                <a:schemeClr val="dk1"/>
              </a:solidFill>
              <a:latin typeface="Arial"/>
              <a:ea typeface="Arial"/>
              <a:cs typeface="Arial"/>
              <a:sym typeface="Arial"/>
            </a:endParaRPr>
          </a:p>
        </p:txBody>
      </p:sp>
      <p:sp>
        <p:nvSpPr>
          <p:cNvPr id="307" name="Google Shape;307;p21"/>
          <p:cNvSpPr txBox="1"/>
          <p:nvPr/>
        </p:nvSpPr>
        <p:spPr>
          <a:xfrm>
            <a:off x="0" y="10087583"/>
            <a:ext cx="3186600" cy="61395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REL TO CJTF-23</a:t>
            </a:r>
            <a:endParaRPr/>
          </a:p>
        </p:txBody>
      </p:sp>
      <p:grpSp>
        <p:nvGrpSpPr>
          <p:cNvPr id="308" name="Google Shape;308;p21"/>
          <p:cNvGrpSpPr/>
          <p:nvPr/>
        </p:nvGrpSpPr>
        <p:grpSpPr>
          <a:xfrm>
            <a:off x="1" y="0"/>
            <a:ext cx="15119349" cy="1980670"/>
            <a:chOff x="1" y="0"/>
            <a:chExt cx="15119349" cy="1980670"/>
          </a:xfrm>
        </p:grpSpPr>
        <p:sp>
          <p:nvSpPr>
            <p:cNvPr id="309" name="Google Shape;309;p21"/>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310" name="Google Shape;310;p21"/>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311" name="Google Shape;311;p21"/>
            <p:cNvGrpSpPr/>
            <p:nvPr/>
          </p:nvGrpSpPr>
          <p:grpSpPr>
            <a:xfrm>
              <a:off x="1" y="0"/>
              <a:ext cx="15119349" cy="1921524"/>
              <a:chOff x="1" y="-1616"/>
              <a:chExt cx="15119349" cy="1921524"/>
            </a:xfrm>
          </p:grpSpPr>
          <p:sp>
            <p:nvSpPr>
              <p:cNvPr id="312" name="Google Shape;312;p21"/>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13" name="Google Shape;313;p21"/>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14" name="Google Shape;314;p21"/>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15" name="Google Shape;315;p21"/>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16" name="Google Shape;316;p21"/>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17" name="Google Shape;317;p21"/>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318" name="Google Shape;318;p21"/>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Olenogersk Research Facility</a:t>
              </a:r>
              <a:r>
                <a:rPr b="1" i="0" lang="no-NO" sz="2000" u="none" cap="none" strike="noStrike">
                  <a:solidFill>
                    <a:srgbClr val="000000"/>
                  </a:solidFill>
                  <a:latin typeface="Arial"/>
                  <a:ea typeface="Arial"/>
                  <a:cs typeface="Arial"/>
                  <a:sym typeface="Arial"/>
                </a:rPr>
                <a:t>, SRN</a:t>
              </a:r>
              <a:endParaRPr/>
            </a:p>
          </p:txBody>
        </p:sp>
        <p:sp>
          <p:nvSpPr>
            <p:cNvPr id="319" name="Google Shape;319;p21"/>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320" name="Google Shape;320;p21"/>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321" name="Google Shape;321;p21"/>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322" name="Google Shape;322;p21"/>
          <p:cNvSpPr txBox="1"/>
          <p:nvPr/>
        </p:nvSpPr>
        <p:spPr>
          <a:xfrm>
            <a:off x="2429057" y="369918"/>
            <a:ext cx="666636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BATTLE DAMAGE ASSESSMENT GRAPHIC 1</a:t>
            </a:r>
            <a:endParaRPr/>
          </a:p>
        </p:txBody>
      </p:sp>
      <p:pic>
        <p:nvPicPr>
          <p:cNvPr id="323" name="Google Shape;323;p21"/>
          <p:cNvPicPr preferRelativeResize="0"/>
          <p:nvPr/>
        </p:nvPicPr>
        <p:blipFill>
          <a:blip r:embed="rId5">
            <a:alphaModFix/>
          </a:blip>
          <a:stretch>
            <a:fillRect/>
          </a:stretch>
        </p:blipFill>
        <p:spPr>
          <a:xfrm>
            <a:off x="8479204" y="1905725"/>
            <a:ext cx="6181021" cy="4173600"/>
          </a:xfrm>
          <a:prstGeom prst="rect">
            <a:avLst/>
          </a:prstGeom>
          <a:noFill/>
          <a:ln>
            <a:noFill/>
          </a:ln>
        </p:spPr>
      </p:pic>
      <p:grpSp>
        <p:nvGrpSpPr>
          <p:cNvPr id="324" name="Google Shape;324;p21"/>
          <p:cNvGrpSpPr/>
          <p:nvPr/>
        </p:nvGrpSpPr>
        <p:grpSpPr>
          <a:xfrm>
            <a:off x="2429057" y="945322"/>
            <a:ext cx="12688366" cy="785100"/>
            <a:chOff x="2429057" y="945322"/>
            <a:chExt cx="12688366" cy="785100"/>
          </a:xfrm>
        </p:grpSpPr>
        <p:sp>
          <p:nvSpPr>
            <p:cNvPr id="325" name="Google Shape;325;p21"/>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019</a:t>
              </a:r>
              <a:r>
                <a:rPr b="1" i="0" lang="no-NO" sz="1500" u="none" cap="none" strike="noStrike">
                  <a:solidFill>
                    <a:srgbClr val="000000"/>
                  </a:solidFill>
                  <a:latin typeface="Arial"/>
                  <a:ea typeface="Arial"/>
                  <a:cs typeface="Arial"/>
                  <a:sym typeface="Arial"/>
                </a:rPr>
                <a:t>  CATCODE: </a:t>
              </a:r>
              <a:r>
                <a:rPr b="1" lang="no-NO" sz="1500"/>
                <a:t>5</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07.981 E 033 13.529</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09</a:t>
              </a:r>
              <a:r>
                <a:rPr b="1" i="0" lang="no-NO" sz="1500" u="none" cap="none" strike="noStrike">
                  <a:solidFill>
                    <a:srgbClr val="000000"/>
                  </a:solidFill>
                  <a:latin typeface="Arial"/>
                  <a:ea typeface="Arial"/>
                  <a:cs typeface="Arial"/>
                  <a:sym typeface="Arial"/>
                </a:rPr>
                <a:t> DOI:</a:t>
              </a:r>
              <a:r>
                <a:rPr b="1" lang="no-NO" sz="1500"/>
                <a:t>2011</a:t>
              </a:r>
              <a:r>
                <a:rPr b="1" i="0" lang="no-NO" sz="1500" u="none" cap="none" strike="noStrike">
                  <a:solidFill>
                    <a:srgbClr val="000000"/>
                  </a:solidFill>
                  <a:latin typeface="Arial"/>
                  <a:ea typeface="Arial"/>
                  <a:cs typeface="Arial"/>
                  <a:sym typeface="Arial"/>
                </a:rPr>
                <a:t>-</a:t>
              </a:r>
              <a:r>
                <a:rPr b="1" lang="no-NO" sz="1500"/>
                <a:t>JUL</a:t>
              </a:r>
              <a:r>
                <a:rPr b="1" i="0" lang="no-NO" sz="1500" u="none" cap="none" strike="noStrike">
                  <a:solidFill>
                    <a:srgbClr val="000000"/>
                  </a:solidFill>
                  <a:latin typeface="Arial"/>
                  <a:ea typeface="Arial"/>
                  <a:cs typeface="Arial"/>
                  <a:sym typeface="Arial"/>
                </a:rPr>
                <a:t>-</a:t>
              </a:r>
              <a:r>
                <a:rPr b="1" lang="no-NO" sz="1500"/>
                <a:t>01</a:t>
              </a:r>
              <a:endParaRPr/>
            </a:p>
          </p:txBody>
        </p:sp>
        <p:sp>
          <p:nvSpPr>
            <p:cNvPr id="326" name="Google Shape;326;p21"/>
            <p:cNvSpPr txBox="1"/>
            <p:nvPr/>
          </p:nvSpPr>
          <p:spPr>
            <a:xfrm>
              <a:off x="11347323" y="1112228"/>
              <a:ext cx="3770100" cy="323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sz="1500">
                  <a:solidFill>
                    <a:schemeClr val="dk1"/>
                  </a:solidFill>
                </a:rPr>
                <a:t>2061-JUL-09</a:t>
              </a:r>
              <a:endParaRPr/>
            </a:p>
          </p:txBody>
        </p:sp>
      </p:grpSp>
      <p:sp>
        <p:nvSpPr>
          <p:cNvPr id="327" name="Google Shape;327;p21"/>
          <p:cNvSpPr txBox="1"/>
          <p:nvPr/>
        </p:nvSpPr>
        <p:spPr>
          <a:xfrm>
            <a:off x="11309400" y="1998525"/>
            <a:ext cx="16200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no-NO" sz="1600" u="none" cap="none" strike="noStrike">
                <a:solidFill>
                  <a:schemeClr val="dk1"/>
                </a:solidFill>
                <a:latin typeface="Arial"/>
                <a:ea typeface="Arial"/>
                <a:cs typeface="Arial"/>
                <a:sym typeface="Arial"/>
              </a:rPr>
              <a:t>PRE-STRIKE</a:t>
            </a:r>
            <a:endParaRPr b="1" i="0" sz="1600" u="none" cap="none" strike="noStrike">
              <a:solidFill>
                <a:schemeClr val="dk1"/>
              </a:solidFill>
              <a:latin typeface="Arial"/>
              <a:ea typeface="Arial"/>
              <a:cs typeface="Arial"/>
              <a:sym typeface="Arial"/>
            </a:endParaRPr>
          </a:p>
        </p:txBody>
      </p:sp>
      <p:grpSp>
        <p:nvGrpSpPr>
          <p:cNvPr id="328" name="Google Shape;328;p21"/>
          <p:cNvGrpSpPr/>
          <p:nvPr/>
        </p:nvGrpSpPr>
        <p:grpSpPr>
          <a:xfrm rot="-1010521">
            <a:off x="14195967" y="2629724"/>
            <a:ext cx="559096" cy="692921"/>
            <a:chOff x="15526400" y="3343535"/>
            <a:chExt cx="1172983" cy="1324524"/>
          </a:xfrm>
        </p:grpSpPr>
        <p:sp>
          <p:nvSpPr>
            <p:cNvPr id="329" name="Google Shape;329;p21"/>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30" name="Google Shape;330;p21"/>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